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4" r:id="rId2"/>
    <p:sldId id="2620" r:id="rId3"/>
    <p:sldId id="291" r:id="rId4"/>
    <p:sldId id="2641" r:id="rId5"/>
    <p:sldId id="2649" r:id="rId6"/>
    <p:sldId id="2648" r:id="rId7"/>
    <p:sldId id="2650" r:id="rId8"/>
    <p:sldId id="2642" r:id="rId9"/>
    <p:sldId id="2651" r:id="rId10"/>
    <p:sldId id="2627" r:id="rId11"/>
    <p:sldId id="2640" r:id="rId12"/>
    <p:sldId id="2645" r:id="rId13"/>
    <p:sldId id="2646" r:id="rId14"/>
    <p:sldId id="2647" r:id="rId15"/>
    <p:sldId id="264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457" autoAdjust="0"/>
  </p:normalViewPr>
  <p:slideViewPr>
    <p:cSldViewPr snapToGrid="0">
      <p:cViewPr varScale="1">
        <p:scale>
          <a:sx n="75" d="100"/>
          <a:sy n="75" d="100"/>
        </p:scale>
        <p:origin x="17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D1E15-2AD8-4146-AF5A-58BC6923BDE1}" type="datetimeFigureOut">
              <a:rPr lang="en-ID" smtClean="0"/>
              <a:t>15/05/2025</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EF879E-D5C9-4A91-9D66-74130E4DFEE7}" type="slidenum">
              <a:rPr lang="en-ID" smtClean="0"/>
              <a:t>‹#›</a:t>
            </a:fld>
            <a:endParaRPr lang="en-ID"/>
          </a:p>
        </p:txBody>
      </p:sp>
    </p:spTree>
    <p:extLst>
      <p:ext uri="{BB962C8B-B14F-4D97-AF65-F5344CB8AC3E}">
        <p14:creationId xmlns:p14="http://schemas.microsoft.com/office/powerpoint/2010/main" val="178197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42871268-1775-4ED8-965A-2CAC07A22063}" type="slidenum">
              <a:rPr lang="en-ID" smtClean="0"/>
              <a:t>2</a:t>
            </a:fld>
            <a:endParaRPr lang="en-ID"/>
          </a:p>
        </p:txBody>
      </p:sp>
    </p:spTree>
    <p:extLst>
      <p:ext uri="{BB962C8B-B14F-4D97-AF65-F5344CB8AC3E}">
        <p14:creationId xmlns:p14="http://schemas.microsoft.com/office/powerpoint/2010/main" val="3240284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13D92-4164-A371-D1A8-C35F63417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DDE5A7-AC61-89AB-4C7C-9F87F7D028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4AA024-46DD-1E31-30C7-C327CEE22EB4}"/>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565CAF33-D0D4-243C-92B5-A318725ACDCC}"/>
              </a:ext>
            </a:extLst>
          </p:cNvPr>
          <p:cNvSpPr>
            <a:spLocks noGrp="1"/>
          </p:cNvSpPr>
          <p:nvPr>
            <p:ph type="sldNum" sz="quarter" idx="5"/>
          </p:nvPr>
        </p:nvSpPr>
        <p:spPr/>
        <p:txBody>
          <a:bodyPr/>
          <a:lstStyle/>
          <a:p>
            <a:fld id="{42871268-1775-4ED8-965A-2CAC07A22063}" type="slidenum">
              <a:rPr lang="en-ID" smtClean="0"/>
              <a:t>4</a:t>
            </a:fld>
            <a:endParaRPr lang="en-ID"/>
          </a:p>
        </p:txBody>
      </p:sp>
    </p:spTree>
    <p:extLst>
      <p:ext uri="{BB962C8B-B14F-4D97-AF65-F5344CB8AC3E}">
        <p14:creationId xmlns:p14="http://schemas.microsoft.com/office/powerpoint/2010/main" val="1442338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8C600-610D-23DB-AA45-90F87E71D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B9ABBE-F7FD-9DBD-3DE4-AF167CA7FB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6D1844-B43D-FC4E-E024-6FDE68B8C602}"/>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D937DEEC-6AEC-AFA7-F469-CB58D7ECC3C2}"/>
              </a:ext>
            </a:extLst>
          </p:cNvPr>
          <p:cNvSpPr>
            <a:spLocks noGrp="1"/>
          </p:cNvSpPr>
          <p:nvPr>
            <p:ph type="sldNum" sz="quarter" idx="5"/>
          </p:nvPr>
        </p:nvSpPr>
        <p:spPr/>
        <p:txBody>
          <a:bodyPr/>
          <a:lstStyle/>
          <a:p>
            <a:fld id="{42871268-1775-4ED8-965A-2CAC07A22063}" type="slidenum">
              <a:rPr lang="en-ID" smtClean="0"/>
              <a:t>5</a:t>
            </a:fld>
            <a:endParaRPr lang="en-ID"/>
          </a:p>
        </p:txBody>
      </p:sp>
    </p:spTree>
    <p:extLst>
      <p:ext uri="{BB962C8B-B14F-4D97-AF65-F5344CB8AC3E}">
        <p14:creationId xmlns:p14="http://schemas.microsoft.com/office/powerpoint/2010/main" val="1270613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0D01B-7245-0397-5881-8FFBD4425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154E7F-8D63-42B9-4E1C-9465F06A6B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F35B1-41F7-B8A1-EECF-9F35F9FCC185}"/>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C24F7F1E-7637-2E77-B463-6E8BE0F041D5}"/>
              </a:ext>
            </a:extLst>
          </p:cNvPr>
          <p:cNvSpPr>
            <a:spLocks noGrp="1"/>
          </p:cNvSpPr>
          <p:nvPr>
            <p:ph type="sldNum" sz="quarter" idx="5"/>
          </p:nvPr>
        </p:nvSpPr>
        <p:spPr/>
        <p:txBody>
          <a:bodyPr/>
          <a:lstStyle/>
          <a:p>
            <a:fld id="{42871268-1775-4ED8-965A-2CAC07A22063}" type="slidenum">
              <a:rPr lang="en-ID" smtClean="0"/>
              <a:t>6</a:t>
            </a:fld>
            <a:endParaRPr lang="en-ID"/>
          </a:p>
        </p:txBody>
      </p:sp>
    </p:spTree>
    <p:extLst>
      <p:ext uri="{BB962C8B-B14F-4D97-AF65-F5344CB8AC3E}">
        <p14:creationId xmlns:p14="http://schemas.microsoft.com/office/powerpoint/2010/main" val="3495144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0CE93-0851-6936-C0DF-5C46B2655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D22FE-A387-5300-4434-06E4D97E4A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70676-836A-FC00-A5EC-911116889711}"/>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71C5E639-31E6-79FE-596A-E0664F750D5C}"/>
              </a:ext>
            </a:extLst>
          </p:cNvPr>
          <p:cNvSpPr>
            <a:spLocks noGrp="1"/>
          </p:cNvSpPr>
          <p:nvPr>
            <p:ph type="sldNum" sz="quarter" idx="5"/>
          </p:nvPr>
        </p:nvSpPr>
        <p:spPr/>
        <p:txBody>
          <a:bodyPr/>
          <a:lstStyle/>
          <a:p>
            <a:fld id="{42871268-1775-4ED8-965A-2CAC07A22063}" type="slidenum">
              <a:rPr lang="en-ID" smtClean="0"/>
              <a:t>7</a:t>
            </a:fld>
            <a:endParaRPr lang="en-ID"/>
          </a:p>
        </p:txBody>
      </p:sp>
    </p:spTree>
    <p:extLst>
      <p:ext uri="{BB962C8B-B14F-4D97-AF65-F5344CB8AC3E}">
        <p14:creationId xmlns:p14="http://schemas.microsoft.com/office/powerpoint/2010/main" val="2750367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11CE2-46C2-0716-6F7D-05686AD08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63C1-62F4-E0FA-7422-F5A5919E2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11869-B28D-24C3-EFE8-6F69C0E13CA2}"/>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C552E2E4-53A5-7ECE-0A70-F95AAEA98D62}"/>
              </a:ext>
            </a:extLst>
          </p:cNvPr>
          <p:cNvSpPr>
            <a:spLocks noGrp="1"/>
          </p:cNvSpPr>
          <p:nvPr>
            <p:ph type="sldNum" sz="quarter" idx="5"/>
          </p:nvPr>
        </p:nvSpPr>
        <p:spPr/>
        <p:txBody>
          <a:bodyPr/>
          <a:lstStyle/>
          <a:p>
            <a:fld id="{42871268-1775-4ED8-965A-2CAC07A22063}" type="slidenum">
              <a:rPr lang="en-ID" smtClean="0"/>
              <a:t>8</a:t>
            </a:fld>
            <a:endParaRPr lang="en-ID"/>
          </a:p>
        </p:txBody>
      </p:sp>
    </p:spTree>
    <p:extLst>
      <p:ext uri="{BB962C8B-B14F-4D97-AF65-F5344CB8AC3E}">
        <p14:creationId xmlns:p14="http://schemas.microsoft.com/office/powerpoint/2010/main" val="3907453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C22B5-BE3B-E903-15AF-8FBF103289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5B8E7-E012-C40A-6E93-CDDEB21576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17939-EA82-C4CE-1C48-8C3AE0D9F20F}"/>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C53FA59D-F161-C647-89A7-A1CEAE0C770B}"/>
              </a:ext>
            </a:extLst>
          </p:cNvPr>
          <p:cNvSpPr>
            <a:spLocks noGrp="1"/>
          </p:cNvSpPr>
          <p:nvPr>
            <p:ph type="sldNum" sz="quarter" idx="5"/>
          </p:nvPr>
        </p:nvSpPr>
        <p:spPr/>
        <p:txBody>
          <a:bodyPr/>
          <a:lstStyle/>
          <a:p>
            <a:fld id="{42871268-1775-4ED8-965A-2CAC07A22063}" type="slidenum">
              <a:rPr lang="en-ID" smtClean="0"/>
              <a:t>9</a:t>
            </a:fld>
            <a:endParaRPr lang="en-ID"/>
          </a:p>
        </p:txBody>
      </p:sp>
    </p:spTree>
    <p:extLst>
      <p:ext uri="{BB962C8B-B14F-4D97-AF65-F5344CB8AC3E}">
        <p14:creationId xmlns:p14="http://schemas.microsoft.com/office/powerpoint/2010/main" val="4082634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18F8D-9561-51BB-0C28-0BA3203CB1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090A8-80E9-DA18-844B-DAA6ECB119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52F095-C557-2AC9-094B-F56D6B334E59}"/>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43783570-D473-BF4A-C194-0F57D6BFFAD2}"/>
              </a:ext>
            </a:extLst>
          </p:cNvPr>
          <p:cNvSpPr>
            <a:spLocks noGrp="1"/>
          </p:cNvSpPr>
          <p:nvPr>
            <p:ph type="sldNum" sz="quarter" idx="5"/>
          </p:nvPr>
        </p:nvSpPr>
        <p:spPr/>
        <p:txBody>
          <a:bodyPr/>
          <a:lstStyle/>
          <a:p>
            <a:fld id="{42871268-1775-4ED8-965A-2CAC07A22063}" type="slidenum">
              <a:rPr lang="en-ID" smtClean="0"/>
              <a:t>10</a:t>
            </a:fld>
            <a:endParaRPr lang="en-ID"/>
          </a:p>
        </p:txBody>
      </p:sp>
    </p:spTree>
    <p:extLst>
      <p:ext uri="{BB962C8B-B14F-4D97-AF65-F5344CB8AC3E}">
        <p14:creationId xmlns:p14="http://schemas.microsoft.com/office/powerpoint/2010/main" val="1808834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D9C2D-DA35-5850-B64A-1E869DCCA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659BE-FD4F-EF74-06B9-5D1733ABDD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DF151A-6456-0B05-80AF-7CC77905C4A5}"/>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63FDB25B-9CA2-0E32-81AA-3D007579958C}"/>
              </a:ext>
            </a:extLst>
          </p:cNvPr>
          <p:cNvSpPr>
            <a:spLocks noGrp="1"/>
          </p:cNvSpPr>
          <p:nvPr>
            <p:ph type="sldNum" sz="quarter" idx="5"/>
          </p:nvPr>
        </p:nvSpPr>
        <p:spPr/>
        <p:txBody>
          <a:bodyPr/>
          <a:lstStyle/>
          <a:p>
            <a:fld id="{42871268-1775-4ED8-965A-2CAC07A22063}" type="slidenum">
              <a:rPr lang="en-ID" smtClean="0"/>
              <a:t>11</a:t>
            </a:fld>
            <a:endParaRPr lang="en-ID"/>
          </a:p>
        </p:txBody>
      </p:sp>
    </p:spTree>
    <p:extLst>
      <p:ext uri="{BB962C8B-B14F-4D97-AF65-F5344CB8AC3E}">
        <p14:creationId xmlns:p14="http://schemas.microsoft.com/office/powerpoint/2010/main" val="2325666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60304-4AA2-88FA-8627-33E5EF430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FAD63-9DC6-01E6-25C5-538766FF1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CE42EE-AE26-B308-B2E1-D3D597C064A6}"/>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CAB98778-3FED-4D9F-4FAE-403629B291BE}"/>
              </a:ext>
            </a:extLst>
          </p:cNvPr>
          <p:cNvSpPr>
            <a:spLocks noGrp="1"/>
          </p:cNvSpPr>
          <p:nvPr>
            <p:ph type="sldNum" sz="quarter" idx="5"/>
          </p:nvPr>
        </p:nvSpPr>
        <p:spPr/>
        <p:txBody>
          <a:bodyPr/>
          <a:lstStyle/>
          <a:p>
            <a:fld id="{42871268-1775-4ED8-965A-2CAC07A22063}" type="slidenum">
              <a:rPr lang="en-ID" smtClean="0"/>
              <a:t>12</a:t>
            </a:fld>
            <a:endParaRPr lang="en-ID"/>
          </a:p>
        </p:txBody>
      </p:sp>
    </p:spTree>
    <p:extLst>
      <p:ext uri="{BB962C8B-B14F-4D97-AF65-F5344CB8AC3E}">
        <p14:creationId xmlns:p14="http://schemas.microsoft.com/office/powerpoint/2010/main" val="423504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877F2-5277-409F-DF09-BFAA022CD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9950B-21A5-DABD-F666-0BF170437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86F14A-4214-2B33-767B-BE21F79948B7}"/>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902F83BF-1040-894C-6DAD-87647C880F80}"/>
              </a:ext>
            </a:extLst>
          </p:cNvPr>
          <p:cNvSpPr>
            <a:spLocks noGrp="1"/>
          </p:cNvSpPr>
          <p:nvPr>
            <p:ph type="sldNum" sz="quarter" idx="5"/>
          </p:nvPr>
        </p:nvSpPr>
        <p:spPr/>
        <p:txBody>
          <a:bodyPr/>
          <a:lstStyle/>
          <a:p>
            <a:fld id="{42871268-1775-4ED8-965A-2CAC07A22063}" type="slidenum">
              <a:rPr lang="en-ID" smtClean="0"/>
              <a:t>13</a:t>
            </a:fld>
            <a:endParaRPr lang="en-ID"/>
          </a:p>
        </p:txBody>
      </p:sp>
    </p:spTree>
    <p:extLst>
      <p:ext uri="{BB962C8B-B14F-4D97-AF65-F5344CB8AC3E}">
        <p14:creationId xmlns:p14="http://schemas.microsoft.com/office/powerpoint/2010/main" val="2858144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A3F23-F32C-7022-5BF1-772CE2EF9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570ECD-8533-1535-EAF4-CD5B31000A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8CC4CF-742C-1ED7-23DE-0A862546143D}"/>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C5F39FC4-185D-0471-90D8-CAE7570B6EEA}"/>
              </a:ext>
            </a:extLst>
          </p:cNvPr>
          <p:cNvSpPr>
            <a:spLocks noGrp="1"/>
          </p:cNvSpPr>
          <p:nvPr>
            <p:ph type="sldNum" sz="quarter" idx="5"/>
          </p:nvPr>
        </p:nvSpPr>
        <p:spPr/>
        <p:txBody>
          <a:bodyPr/>
          <a:lstStyle/>
          <a:p>
            <a:fld id="{42871268-1775-4ED8-965A-2CAC07A22063}" type="slidenum">
              <a:rPr lang="en-ID" smtClean="0"/>
              <a:t>14</a:t>
            </a:fld>
            <a:endParaRPr lang="en-ID"/>
          </a:p>
        </p:txBody>
      </p:sp>
    </p:spTree>
    <p:extLst>
      <p:ext uri="{BB962C8B-B14F-4D97-AF65-F5344CB8AC3E}">
        <p14:creationId xmlns:p14="http://schemas.microsoft.com/office/powerpoint/2010/main" val="213176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D959C-0358-9CF6-85EF-4F7F68480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44FA3-B5B5-AD5F-DBB4-F3ECC03715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EF720A-6E04-1318-4EAE-C2ADCAE80E0D}"/>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5BF2631E-4801-6147-A20F-CD7049997063}"/>
              </a:ext>
            </a:extLst>
          </p:cNvPr>
          <p:cNvSpPr>
            <a:spLocks noGrp="1"/>
          </p:cNvSpPr>
          <p:nvPr>
            <p:ph type="sldNum" sz="quarter" idx="5"/>
          </p:nvPr>
        </p:nvSpPr>
        <p:spPr/>
        <p:txBody>
          <a:bodyPr/>
          <a:lstStyle/>
          <a:p>
            <a:fld id="{42871268-1775-4ED8-965A-2CAC07A22063}" type="slidenum">
              <a:rPr lang="en-ID" smtClean="0"/>
              <a:t>15</a:t>
            </a:fld>
            <a:endParaRPr lang="en-ID"/>
          </a:p>
        </p:txBody>
      </p:sp>
    </p:spTree>
    <p:extLst>
      <p:ext uri="{BB962C8B-B14F-4D97-AF65-F5344CB8AC3E}">
        <p14:creationId xmlns:p14="http://schemas.microsoft.com/office/powerpoint/2010/main" val="1461167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3C60-B093-634B-1AE3-35A1C36D7F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0DCBC922-9616-E956-2E2C-B36DE4058B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DB84F2C3-989F-EAD1-FB94-D17426C1894B}"/>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5" name="Footer Placeholder 4">
            <a:extLst>
              <a:ext uri="{FF2B5EF4-FFF2-40B4-BE49-F238E27FC236}">
                <a16:creationId xmlns:a16="http://schemas.microsoft.com/office/drawing/2014/main" id="{88C3761E-8D75-1C71-6409-1D33ABB51FB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00CAB3E-E83C-FF98-5A01-80672C2593F5}"/>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699047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098BE-8F02-1C50-D191-69B43F910E2F}"/>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62DAF042-9C5D-56B2-6B34-A864FCF142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C0741E7-57BA-10BC-5558-3050B7FDE157}"/>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5" name="Footer Placeholder 4">
            <a:extLst>
              <a:ext uri="{FF2B5EF4-FFF2-40B4-BE49-F238E27FC236}">
                <a16:creationId xmlns:a16="http://schemas.microsoft.com/office/drawing/2014/main" id="{51321C08-02FA-861A-6DA9-A4C51852665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057FD7F2-1435-9EF5-7002-AFC4692D8181}"/>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327322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5B2B4-132E-ACFE-BF37-14E41E9F23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E4558990-787D-297E-FF97-559D54C777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C4D46F-581A-A1F3-A70C-5BFC12B8FA0C}"/>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5" name="Footer Placeholder 4">
            <a:extLst>
              <a:ext uri="{FF2B5EF4-FFF2-40B4-BE49-F238E27FC236}">
                <a16:creationId xmlns:a16="http://schemas.microsoft.com/office/drawing/2014/main" id="{CD80AFD6-E5BD-ABBC-5FD4-E92AB79CFC8F}"/>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026D750-E26B-BB87-2B38-AF27A487EA12}"/>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969223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2F073-B2FA-6F2C-E25C-18ADD3DC3042}"/>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ACB81858-ADC8-3748-AD30-AC84EE2777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ECC17F92-CA7C-7650-20D8-9F96ED3C7E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4A6687D3-0BE8-4781-9CFB-E9EF865BC6FE}"/>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6" name="Footer Placeholder 5">
            <a:extLst>
              <a:ext uri="{FF2B5EF4-FFF2-40B4-BE49-F238E27FC236}">
                <a16:creationId xmlns:a16="http://schemas.microsoft.com/office/drawing/2014/main" id="{F20D3296-9BD8-21CC-FDA0-AA5E6E6E29E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8556F6CC-EDD1-A8E8-C07A-66A4DB221FAD}"/>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3211210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12DD-E595-CA7C-7C0C-19FF0A31CBE1}"/>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A9B55EE1-2F0B-DBF8-9606-EE213F2B1C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74DBBD-7B00-0C43-74B5-341D89EF50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8CAB512D-C0B8-9FFE-D896-AD23FD6CC4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EBAE84-3CC8-FB79-DA5F-594E7FDB52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49BDDEBC-4611-B4B5-6EE9-EAA3E0154C1C}"/>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8" name="Footer Placeholder 7">
            <a:extLst>
              <a:ext uri="{FF2B5EF4-FFF2-40B4-BE49-F238E27FC236}">
                <a16:creationId xmlns:a16="http://schemas.microsoft.com/office/drawing/2014/main" id="{3C151AB9-B3E1-BED9-2FFA-BD43C0F13AFE}"/>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B74598A8-F0F7-2CCC-3F08-BF4C5D088854}"/>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53935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ED749-CEDD-B5A7-562F-B81F07A36271}"/>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18D09D6F-DC25-0C99-D423-5C54CAF31BB7}"/>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4" name="Footer Placeholder 3">
            <a:extLst>
              <a:ext uri="{FF2B5EF4-FFF2-40B4-BE49-F238E27FC236}">
                <a16:creationId xmlns:a16="http://schemas.microsoft.com/office/drawing/2014/main" id="{289B12EB-6FC8-5B2A-72D2-633AE8FAEB59}"/>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6BC564F7-DC0B-5D68-84C3-47447C837D81}"/>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563832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2B0B3C-4084-9290-17FF-EC230D76A8E0}"/>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3" name="Footer Placeholder 2">
            <a:extLst>
              <a:ext uri="{FF2B5EF4-FFF2-40B4-BE49-F238E27FC236}">
                <a16:creationId xmlns:a16="http://schemas.microsoft.com/office/drawing/2014/main" id="{E4DB49AA-2CCA-CC52-E1E6-89FB764AD267}"/>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11B75CE7-2C35-2F79-7D58-00ABB60F5979}"/>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969264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1BBB-BF7B-2C61-E3F1-A91D8F26FD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D6FA11D8-678F-8188-5A2C-5B466D7A21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2B4000F5-5CCA-EEE8-B987-3F8FF2C571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E70507-8334-190C-E638-BC9768E62C22}"/>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6" name="Footer Placeholder 5">
            <a:extLst>
              <a:ext uri="{FF2B5EF4-FFF2-40B4-BE49-F238E27FC236}">
                <a16:creationId xmlns:a16="http://schemas.microsoft.com/office/drawing/2014/main" id="{8F4FF0C7-6616-9A68-E4FB-A1300CA14203}"/>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B711C5B6-4616-9C9A-DE5D-E9D2128328F4}"/>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470732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304F9-7CC5-BC28-349B-20FE150B8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AC449494-3C73-E6C6-4DC7-DFDFF0E1B8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5F7C168D-908A-FBB3-7956-177B704319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36E9B5-E766-4344-2A2A-CE8D7EDED09A}"/>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6" name="Footer Placeholder 5">
            <a:extLst>
              <a:ext uri="{FF2B5EF4-FFF2-40B4-BE49-F238E27FC236}">
                <a16:creationId xmlns:a16="http://schemas.microsoft.com/office/drawing/2014/main" id="{169ABF23-4E81-66CB-5537-F573274C3481}"/>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D5152822-67FB-0CAE-C07E-7CFB28F12579}"/>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666791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8E863-E31D-95E5-2836-12EC8421E453}"/>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4651C070-29AF-BBFB-1E7A-F469BBD624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30BF7E2A-30D6-C467-6E55-869ED9D4D117}"/>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5" name="Footer Placeholder 4">
            <a:extLst>
              <a:ext uri="{FF2B5EF4-FFF2-40B4-BE49-F238E27FC236}">
                <a16:creationId xmlns:a16="http://schemas.microsoft.com/office/drawing/2014/main" id="{074BDE8F-0DD1-2EB6-A7E3-88A982C6E904}"/>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8203B27-BC48-727C-00A4-96E7C040EFB1}"/>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327331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29B68E-1A61-AD66-9270-894BD1B27DC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FD3A2DF4-939D-481B-336F-87CA00C9F6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2DCDA64-4AC5-F3AC-DFB5-935DCDE499C2}"/>
              </a:ext>
            </a:extLst>
          </p:cNvPr>
          <p:cNvSpPr>
            <a:spLocks noGrp="1"/>
          </p:cNvSpPr>
          <p:nvPr>
            <p:ph type="dt" sz="half" idx="10"/>
          </p:nvPr>
        </p:nvSpPr>
        <p:spPr/>
        <p:txBody>
          <a:bodyPr/>
          <a:lstStyle/>
          <a:p>
            <a:fld id="{462AC98A-DE3D-406D-BBC2-A84D66180E0D}" type="datetimeFigureOut">
              <a:rPr lang="en-ID" smtClean="0"/>
              <a:t>15/05/2025</a:t>
            </a:fld>
            <a:endParaRPr lang="en-ID"/>
          </a:p>
        </p:txBody>
      </p:sp>
      <p:sp>
        <p:nvSpPr>
          <p:cNvPr id="5" name="Footer Placeholder 4">
            <a:extLst>
              <a:ext uri="{FF2B5EF4-FFF2-40B4-BE49-F238E27FC236}">
                <a16:creationId xmlns:a16="http://schemas.microsoft.com/office/drawing/2014/main" id="{E6CB2A93-D8FB-FF78-1819-404B22FBB73A}"/>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7D91DF8-106A-9A43-6F80-ABA5E2B9168A}"/>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1087179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FECDCB-ABCF-C4FC-9D2E-6F265295B9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455B5371-E022-05C6-A58D-2355EF801A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065571F-DE1E-E4CB-4D63-04DF52C5FF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AC98A-DE3D-406D-BBC2-A84D66180E0D}" type="datetimeFigureOut">
              <a:rPr lang="en-ID" smtClean="0"/>
              <a:t>15/05/2025</a:t>
            </a:fld>
            <a:endParaRPr lang="en-ID"/>
          </a:p>
        </p:txBody>
      </p:sp>
      <p:sp>
        <p:nvSpPr>
          <p:cNvPr id="5" name="Footer Placeholder 4">
            <a:extLst>
              <a:ext uri="{FF2B5EF4-FFF2-40B4-BE49-F238E27FC236}">
                <a16:creationId xmlns:a16="http://schemas.microsoft.com/office/drawing/2014/main" id="{D7026152-3A5B-7126-1157-8E5F39FA14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677C8A2F-B980-39B4-B0F5-212934D4D6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0F0F4-3CF1-43C4-A88E-F5E10E13FF74}" type="slidenum">
              <a:rPr lang="en-ID" smtClean="0"/>
              <a:t>‹#›</a:t>
            </a:fld>
            <a:endParaRPr lang="en-ID"/>
          </a:p>
        </p:txBody>
      </p:sp>
    </p:spTree>
    <p:extLst>
      <p:ext uri="{BB962C8B-B14F-4D97-AF65-F5344CB8AC3E}">
        <p14:creationId xmlns:p14="http://schemas.microsoft.com/office/powerpoint/2010/main" val="2503388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312568" y="1132764"/>
            <a:ext cx="4137716" cy="2296235"/>
          </a:xfrm>
          <a:prstGeom prst="rect">
            <a:avLst/>
          </a:prstGeom>
          <a:solidFill>
            <a:srgbClr val="D8E2F3"/>
          </a:solid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panose="020F0502020204030204"/>
              <a:buNone/>
            </a:pPr>
            <a:br>
              <a:rPr lang="en-US" sz="3200" b="1" dirty="0"/>
            </a:br>
            <a:r>
              <a:rPr lang="en-US" sz="4800" b="1" dirty="0" err="1">
                <a:ea typeface="Segoe UI Black" panose="020B0A02040204020203" pitchFamily="34" charset="0"/>
              </a:rPr>
              <a:t>Kelembagaan</a:t>
            </a:r>
            <a:r>
              <a:rPr lang="en-US" sz="4800" b="1" dirty="0">
                <a:ea typeface="Segoe UI Black" panose="020B0A02040204020203" pitchFamily="34" charset="0"/>
              </a:rPr>
              <a:t> </a:t>
            </a:r>
            <a:r>
              <a:rPr lang="en-US" sz="4800" b="1" dirty="0" err="1">
                <a:ea typeface="Segoe UI Black" panose="020B0A02040204020203" pitchFamily="34" charset="0"/>
              </a:rPr>
              <a:t>Pokdakan</a:t>
            </a:r>
            <a:r>
              <a:rPr lang="en-US" sz="4800" b="1" dirty="0">
                <a:ea typeface="Segoe UI Black" panose="020B0A02040204020203" pitchFamily="34" charset="0"/>
              </a:rPr>
              <a:t> </a:t>
            </a:r>
            <a:r>
              <a:rPr lang="en-US" sz="4800" b="1" dirty="0" err="1">
                <a:ea typeface="Segoe UI Black" panose="020B0A02040204020203" pitchFamily="34" charset="0"/>
              </a:rPr>
              <a:t>Berbasis</a:t>
            </a:r>
            <a:r>
              <a:rPr lang="en-US" sz="4800" b="1" dirty="0">
                <a:ea typeface="Segoe UI Black" panose="020B0A02040204020203" pitchFamily="34" charset="0"/>
              </a:rPr>
              <a:t> Gender</a:t>
            </a:r>
            <a:endParaRPr sz="4800" b="1" dirty="0">
              <a:ea typeface="Segoe UI Black" panose="020B0A02040204020203" pitchFamily="34" charset="0"/>
              <a:cs typeface="Quattrocento Sans" panose="020B0502050000020003"/>
              <a:sym typeface="Quattrocento Sans" panose="020B0502050000020003"/>
            </a:endParaRPr>
          </a:p>
        </p:txBody>
      </p:sp>
      <p:sp>
        <p:nvSpPr>
          <p:cNvPr id="85" name="Google Shape;85;p1"/>
          <p:cNvSpPr txBox="1"/>
          <p:nvPr/>
        </p:nvSpPr>
        <p:spPr>
          <a:xfrm>
            <a:off x="2627791" y="110403"/>
            <a:ext cx="8378669" cy="538569"/>
          </a:xfrm>
          <a:prstGeom prst="rect">
            <a:avLst/>
          </a:prstGeom>
          <a:solidFill>
            <a:srgbClr val="D8E2F3"/>
          </a:solidFill>
          <a:ln>
            <a:noFill/>
          </a:ln>
        </p:spPr>
        <p:txBody>
          <a:bodyPr spcFirstLastPara="1" wrap="square" lIns="91425" tIns="45700" rIns="91425" bIns="45700" anchor="t" anchorCtr="0">
            <a:spAutoFit/>
          </a:bodyPr>
          <a:lstStyle/>
          <a:p>
            <a:pPr marR="0" lvl="0" algn="l" defTabSz="922338" rtl="0">
              <a:spcBef>
                <a:spcPts val="0"/>
              </a:spcBef>
              <a:spcAft>
                <a:spcPts val="0"/>
              </a:spcAft>
              <a:buNone/>
              <a:tabLst>
                <a:tab pos="6729413" algn="l"/>
              </a:tabLst>
            </a:pPr>
            <a:r>
              <a:rPr lang="en-US" sz="2900" b="1" dirty="0">
                <a:latin typeface="Segoe UI Black" panose="020B0A02040204020203" pitchFamily="34" charset="0"/>
                <a:ea typeface="Segoe UI Black" panose="020B0A02040204020203" pitchFamily="34" charset="0"/>
                <a:cs typeface="+mj-cs"/>
                <a:sym typeface="Quattrocento Sans" panose="020B0502050000020003"/>
              </a:rPr>
              <a:t>KEMENTERIAN KELAUTAN DAN PERIKANAN</a:t>
            </a:r>
          </a:p>
        </p:txBody>
      </p:sp>
      <p:sp>
        <p:nvSpPr>
          <p:cNvPr id="93" name="Google Shape;93;p1"/>
          <p:cNvSpPr/>
          <p:nvPr/>
        </p:nvSpPr>
        <p:spPr>
          <a:xfrm>
            <a:off x="116825" y="3667695"/>
            <a:ext cx="12032574" cy="647326"/>
          </a:xfrm>
          <a:prstGeom prst="rect">
            <a:avLst/>
          </a:prstGeom>
          <a:solidFill>
            <a:schemeClr val="accent2">
              <a:lumMod val="60000"/>
              <a:lumOff val="40000"/>
            </a:schemeClr>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Disampaikan</a:t>
            </a:r>
            <a:r>
              <a:rPr lang="en-US" sz="1800"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Oleh Ratna Laelasari </a:t>
            </a:r>
            <a:r>
              <a:rPr lang="en-US" sz="1800"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Yuningsih</a:t>
            </a:r>
            <a:r>
              <a:rPr lang="en-US" sz="1800"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TA Gender IISAP</a:t>
            </a:r>
          </a:p>
          <a:p>
            <a:pPr marL="0" marR="0" lvl="0" indent="0" algn="ctr" rtl="0">
              <a:spcBef>
                <a:spcPts val="0"/>
              </a:spcBef>
              <a:spcAft>
                <a:spcPts val="0"/>
              </a:spcAft>
              <a:buNone/>
            </a:pPr>
            <a:r>
              <a:rPr lang="en-US" sz="1800"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a:t>
            </a:r>
            <a:r>
              <a:rPr lang="en-US"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Dalam Rangka </a:t>
            </a:r>
            <a:r>
              <a:rPr lang="en-US"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Penguatan</a:t>
            </a:r>
            <a:r>
              <a:rPr lang="en-US"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a:t>
            </a:r>
            <a:r>
              <a:rPr lang="en-US"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Fasilitator</a:t>
            </a:r>
            <a:r>
              <a:rPr lang="en-US"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a:t>
            </a:r>
            <a:r>
              <a:rPr lang="en-US"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Sesi</a:t>
            </a:r>
            <a:r>
              <a:rPr lang="en-US"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Ke-6, 16 Mei  2025</a:t>
            </a:r>
            <a:endParaRPr sz="1800"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endParaRPr>
          </a:p>
        </p:txBody>
      </p:sp>
      <p:pic>
        <p:nvPicPr>
          <p:cNvPr id="5" name="Picture 4"/>
          <p:cNvPicPr>
            <a:picLocks noChangeAspect="1"/>
          </p:cNvPicPr>
          <p:nvPr/>
        </p:nvPicPr>
        <p:blipFill>
          <a:blip r:embed="rId3"/>
          <a:stretch>
            <a:fillRect/>
          </a:stretch>
        </p:blipFill>
        <p:spPr>
          <a:xfrm>
            <a:off x="4558766" y="4424460"/>
            <a:ext cx="3691827" cy="2202337"/>
          </a:xfrm>
          <a:prstGeom prst="rect">
            <a:avLst/>
          </a:prstGeom>
        </p:spPr>
      </p:pic>
      <p:pic>
        <p:nvPicPr>
          <p:cNvPr id="7" name="Picture 6"/>
          <p:cNvPicPr>
            <a:picLocks noChangeAspect="1"/>
          </p:cNvPicPr>
          <p:nvPr/>
        </p:nvPicPr>
        <p:blipFill>
          <a:blip r:embed="rId4"/>
          <a:srcRect t="22458" b="19311"/>
          <a:stretch>
            <a:fillRect/>
          </a:stretch>
        </p:blipFill>
        <p:spPr>
          <a:xfrm>
            <a:off x="8291587" y="4391016"/>
            <a:ext cx="3710118" cy="2378331"/>
          </a:xfrm>
          <a:prstGeom prst="rect">
            <a:avLst/>
          </a:prstGeom>
        </p:spPr>
      </p:pic>
      <p:pic>
        <p:nvPicPr>
          <p:cNvPr id="2" name="Google Shape;198;p10">
            <a:extLst>
              <a:ext uri="{FF2B5EF4-FFF2-40B4-BE49-F238E27FC236}">
                <a16:creationId xmlns:a16="http://schemas.microsoft.com/office/drawing/2014/main" id="{6321319B-DF3C-418D-59A0-3DAF2EA0F742}"/>
              </a:ext>
            </a:extLst>
          </p:cNvPr>
          <p:cNvPicPr preferRelativeResize="0"/>
          <p:nvPr/>
        </p:nvPicPr>
        <p:blipFill rotWithShape="1">
          <a:blip r:embed="rId5">
            <a:alphaModFix/>
          </a:blip>
          <a:srcRect/>
          <a:stretch/>
        </p:blipFill>
        <p:spPr>
          <a:xfrm>
            <a:off x="-1" y="0"/>
            <a:ext cx="2751083" cy="945469"/>
          </a:xfrm>
          <a:prstGeom prst="rect">
            <a:avLst/>
          </a:prstGeom>
          <a:noFill/>
          <a:ln>
            <a:noFill/>
          </a:ln>
        </p:spPr>
      </p:pic>
      <p:pic>
        <p:nvPicPr>
          <p:cNvPr id="6" name="Picture 5">
            <a:extLst>
              <a:ext uri="{FF2B5EF4-FFF2-40B4-BE49-F238E27FC236}">
                <a16:creationId xmlns:a16="http://schemas.microsoft.com/office/drawing/2014/main" id="{C5383A1A-F6B9-F63D-D717-E034539771ED}"/>
              </a:ext>
            </a:extLst>
          </p:cNvPr>
          <p:cNvPicPr>
            <a:picLocks noChangeAspect="1"/>
          </p:cNvPicPr>
          <p:nvPr/>
        </p:nvPicPr>
        <p:blipFill>
          <a:blip r:embed="rId6"/>
          <a:srcRect t="7444" r="1972"/>
          <a:stretch/>
        </p:blipFill>
        <p:spPr>
          <a:xfrm>
            <a:off x="4558766" y="1132765"/>
            <a:ext cx="3710118" cy="2456268"/>
          </a:xfrm>
          <a:prstGeom prst="rect">
            <a:avLst/>
          </a:prstGeom>
        </p:spPr>
      </p:pic>
      <p:pic>
        <p:nvPicPr>
          <p:cNvPr id="11" name="Picture 4" descr="ADB forecasts solid, slightly lower growth in developing Asia | ABS-CBN ...">
            <a:extLst>
              <a:ext uri="{FF2B5EF4-FFF2-40B4-BE49-F238E27FC236}">
                <a16:creationId xmlns:a16="http://schemas.microsoft.com/office/drawing/2014/main" id="{60C55661-13BE-A010-7D36-B58F58FE64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29751" y="72080"/>
            <a:ext cx="1020317" cy="6798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D2A1044-4FA9-7275-E94A-B424E737B007}"/>
              </a:ext>
            </a:extLst>
          </p:cNvPr>
          <p:cNvPicPr>
            <a:picLocks noChangeAspect="1"/>
          </p:cNvPicPr>
          <p:nvPr/>
        </p:nvPicPr>
        <p:blipFill>
          <a:blip r:embed="rId8"/>
          <a:stretch>
            <a:fillRect/>
          </a:stretch>
        </p:blipFill>
        <p:spPr>
          <a:xfrm>
            <a:off x="190295" y="4528598"/>
            <a:ext cx="4138944" cy="2393276"/>
          </a:xfrm>
          <a:prstGeom prst="rect">
            <a:avLst/>
          </a:prstGeom>
        </p:spPr>
      </p:pic>
      <p:pic>
        <p:nvPicPr>
          <p:cNvPr id="3" name="Picture 2">
            <a:extLst>
              <a:ext uri="{FF2B5EF4-FFF2-40B4-BE49-F238E27FC236}">
                <a16:creationId xmlns:a16="http://schemas.microsoft.com/office/drawing/2014/main" id="{73AD9B6D-DF13-1A60-6118-3B9CFE1C123C}"/>
              </a:ext>
            </a:extLst>
          </p:cNvPr>
          <p:cNvPicPr>
            <a:picLocks noChangeAspect="1"/>
          </p:cNvPicPr>
          <p:nvPr/>
        </p:nvPicPr>
        <p:blipFill>
          <a:blip r:embed="rId9"/>
          <a:stretch>
            <a:fillRect/>
          </a:stretch>
        </p:blipFill>
        <p:spPr>
          <a:xfrm>
            <a:off x="8485848" y="1033160"/>
            <a:ext cx="3663551" cy="24562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0AF3F-1E74-F669-D35C-1E9AEC9BCCC5}"/>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0428802-F162-EFE4-0E6F-E3CCB861B84C}"/>
              </a:ext>
            </a:extLst>
          </p:cNvPr>
          <p:cNvSpPr>
            <a:spLocks noGrp="1"/>
          </p:cNvSpPr>
          <p:nvPr>
            <p:ph idx="1"/>
          </p:nvPr>
        </p:nvSpPr>
        <p:spPr>
          <a:xfrm>
            <a:off x="3020786" y="818060"/>
            <a:ext cx="8876574" cy="5752673"/>
          </a:xfrm>
          <a:solidFill>
            <a:schemeClr val="bg1"/>
          </a:solidFill>
        </p:spPr>
        <p:txBody>
          <a:bodyPr>
            <a:noAutofit/>
          </a:bodyPr>
          <a:lstStyle/>
          <a:p>
            <a:pPr marL="0" indent="0">
              <a:buNone/>
            </a:pPr>
            <a:r>
              <a:rPr lang="en-US" sz="1800" b="1" dirty="0" err="1"/>
              <a:t>Tujuan</a:t>
            </a:r>
            <a:r>
              <a:rPr lang="en-US" sz="1800" dirty="0"/>
              <a:t>: </a:t>
            </a:r>
          </a:p>
          <a:p>
            <a:pPr marL="0" indent="0">
              <a:buNone/>
            </a:pPr>
            <a:r>
              <a:rPr lang="en-US" sz="1800" dirty="0" err="1"/>
              <a:t>Setelah</a:t>
            </a:r>
            <a:r>
              <a:rPr lang="en-US" sz="1800" dirty="0"/>
              <a:t> </a:t>
            </a:r>
            <a:r>
              <a:rPr lang="en-US" sz="1800" dirty="0" err="1"/>
              <a:t>pembelajaran</a:t>
            </a:r>
            <a:r>
              <a:rPr lang="en-US" sz="1800" dirty="0"/>
              <a:t> </a:t>
            </a:r>
            <a:r>
              <a:rPr lang="en-US" sz="1800" dirty="0" err="1"/>
              <a:t>ini</a:t>
            </a:r>
            <a:r>
              <a:rPr lang="en-US" sz="1800" dirty="0"/>
              <a:t> </a:t>
            </a:r>
            <a:r>
              <a:rPr lang="en-US" sz="1800" dirty="0" err="1"/>
              <a:t>perserta</a:t>
            </a:r>
            <a:r>
              <a:rPr lang="en-US" sz="1800" dirty="0"/>
              <a:t> </a:t>
            </a:r>
            <a:r>
              <a:rPr lang="en-US" sz="1800" dirty="0" err="1"/>
              <a:t>diharapkan</a:t>
            </a:r>
            <a:r>
              <a:rPr lang="en-US" sz="1800" dirty="0"/>
              <a:t>;</a:t>
            </a:r>
          </a:p>
          <a:p>
            <a:pPr marL="514350" indent="-514350">
              <a:buFont typeface="Arial" panose="020B0604020202020204" pitchFamily="34" charset="0"/>
              <a:buAutoNum type="arabicPeriod"/>
            </a:pPr>
            <a:r>
              <a:rPr lang="en-US" sz="1800" dirty="0" err="1"/>
              <a:t>Memahami</a:t>
            </a:r>
            <a:r>
              <a:rPr lang="en-US" sz="1800" dirty="0"/>
              <a:t> </a:t>
            </a:r>
            <a:r>
              <a:rPr lang="en-US" sz="1800" dirty="0" err="1"/>
              <a:t>korelasi</a:t>
            </a:r>
            <a:r>
              <a:rPr lang="en-US" sz="1800" dirty="0"/>
              <a:t> DMF IISAP  </a:t>
            </a:r>
            <a:r>
              <a:rPr lang="en-US" sz="1800" dirty="0" err="1"/>
              <a:t>dengan</a:t>
            </a:r>
            <a:r>
              <a:rPr lang="en-US" sz="1800" dirty="0"/>
              <a:t> </a:t>
            </a:r>
            <a:r>
              <a:rPr lang="en-US" sz="1800" dirty="0" err="1"/>
              <a:t>kepengurusan</a:t>
            </a:r>
            <a:r>
              <a:rPr lang="en-US" sz="1800" dirty="0"/>
              <a:t> dan </a:t>
            </a:r>
            <a:r>
              <a:rPr lang="en-US" sz="1800" dirty="0" err="1"/>
              <a:t>anggota</a:t>
            </a:r>
            <a:r>
              <a:rPr lang="en-US" sz="1800" dirty="0"/>
              <a:t>  </a:t>
            </a:r>
            <a:r>
              <a:rPr lang="en-US" sz="1800" dirty="0" err="1"/>
              <a:t>Pokdakan</a:t>
            </a:r>
            <a:r>
              <a:rPr lang="en-US" sz="1800" dirty="0"/>
              <a:t> </a:t>
            </a:r>
            <a:r>
              <a:rPr lang="en-US" sz="1800" dirty="0" err="1"/>
              <a:t>Udang</a:t>
            </a:r>
            <a:r>
              <a:rPr lang="en-US" sz="1800" dirty="0"/>
              <a:t> </a:t>
            </a:r>
            <a:r>
              <a:rPr lang="en-US" sz="1800" dirty="0" err="1"/>
              <a:t>Vaname</a:t>
            </a:r>
            <a:endParaRPr lang="en-US" sz="1800" dirty="0"/>
          </a:p>
          <a:p>
            <a:pPr marL="514350" indent="-514350">
              <a:buAutoNum type="arabicPeriod"/>
            </a:pPr>
            <a:r>
              <a:rPr lang="en-US" sz="1800" dirty="0" err="1"/>
              <a:t>Memahami</a:t>
            </a:r>
            <a:r>
              <a:rPr lang="en-US" sz="1800" dirty="0"/>
              <a:t> </a:t>
            </a:r>
            <a:r>
              <a:rPr lang="en-US" sz="1800" dirty="0" err="1"/>
              <a:t>urgensi</a:t>
            </a:r>
            <a:r>
              <a:rPr lang="en-US" sz="1800" dirty="0"/>
              <a:t> </a:t>
            </a:r>
            <a:r>
              <a:rPr lang="en-US" sz="1800" dirty="0" err="1"/>
              <a:t>kepengurusan</a:t>
            </a:r>
            <a:r>
              <a:rPr lang="en-US" sz="1800" dirty="0"/>
              <a:t> </a:t>
            </a:r>
            <a:r>
              <a:rPr lang="en-US" sz="1800" dirty="0" err="1"/>
              <a:t>Pokdakan</a:t>
            </a:r>
            <a:r>
              <a:rPr lang="en-US" sz="1800" dirty="0"/>
              <a:t> </a:t>
            </a:r>
            <a:r>
              <a:rPr lang="en-US" sz="1800" dirty="0" err="1"/>
              <a:t>Udang</a:t>
            </a:r>
            <a:r>
              <a:rPr lang="en-US" sz="1800" dirty="0"/>
              <a:t> </a:t>
            </a:r>
            <a:r>
              <a:rPr lang="en-US" sz="1800" dirty="0" err="1"/>
              <a:t>Vaname</a:t>
            </a:r>
            <a:endParaRPr lang="en-US" sz="1800" dirty="0"/>
          </a:p>
          <a:p>
            <a:pPr marL="514350" indent="-514350">
              <a:buAutoNum type="arabicPeriod"/>
            </a:pPr>
            <a:r>
              <a:rPr lang="en-US" sz="1800" dirty="0" err="1"/>
              <a:t>Memahami</a:t>
            </a:r>
            <a:r>
              <a:rPr lang="en-US" sz="1800" dirty="0"/>
              <a:t> </a:t>
            </a:r>
            <a:r>
              <a:rPr lang="en-US" sz="1800" dirty="0" err="1"/>
              <a:t>urgensi</a:t>
            </a:r>
            <a:r>
              <a:rPr lang="en-US" sz="1800" dirty="0"/>
              <a:t> </a:t>
            </a:r>
            <a:r>
              <a:rPr lang="en-US" sz="1800" dirty="0" err="1"/>
              <a:t>keterlibatan</a:t>
            </a:r>
            <a:r>
              <a:rPr lang="en-US" sz="1800" dirty="0"/>
              <a:t> </a:t>
            </a:r>
            <a:r>
              <a:rPr lang="en-US" sz="1800" dirty="0" err="1"/>
              <a:t>perempuan</a:t>
            </a:r>
            <a:r>
              <a:rPr lang="en-US" sz="1800" dirty="0"/>
              <a:t> </a:t>
            </a:r>
            <a:r>
              <a:rPr lang="en-US" sz="1800" dirty="0" err="1"/>
              <a:t>sebagai</a:t>
            </a:r>
            <a:r>
              <a:rPr lang="en-US" sz="1800" dirty="0"/>
              <a:t> </a:t>
            </a:r>
            <a:r>
              <a:rPr lang="en-US" sz="1800" dirty="0" err="1"/>
              <a:t>pengurus</a:t>
            </a:r>
            <a:r>
              <a:rPr lang="en-US" sz="1800" dirty="0"/>
              <a:t> dan </a:t>
            </a:r>
            <a:r>
              <a:rPr lang="en-US" sz="1800" dirty="0" err="1"/>
              <a:t>anggota</a:t>
            </a:r>
            <a:r>
              <a:rPr lang="en-US" sz="1800" dirty="0"/>
              <a:t> </a:t>
            </a:r>
            <a:r>
              <a:rPr lang="en-US" sz="1800" dirty="0" err="1"/>
              <a:t>Pokdakan</a:t>
            </a:r>
            <a:r>
              <a:rPr lang="en-US" sz="1800" dirty="0"/>
              <a:t> </a:t>
            </a:r>
            <a:r>
              <a:rPr lang="en-US" sz="1800" dirty="0" err="1"/>
              <a:t>Udang</a:t>
            </a:r>
            <a:r>
              <a:rPr lang="en-US" sz="1800" dirty="0"/>
              <a:t> </a:t>
            </a:r>
            <a:r>
              <a:rPr lang="en-US" sz="1800" dirty="0" err="1"/>
              <a:t>Vaname</a:t>
            </a:r>
            <a:endParaRPr lang="en-US" sz="1800" dirty="0"/>
          </a:p>
          <a:p>
            <a:pPr marL="514350" indent="-514350">
              <a:buAutoNum type="arabicPeriod"/>
            </a:pPr>
            <a:r>
              <a:rPr lang="en-US" sz="1800" dirty="0" err="1"/>
              <a:t>Memahami</a:t>
            </a:r>
            <a:r>
              <a:rPr lang="en-US" sz="1800" dirty="0"/>
              <a:t> </a:t>
            </a:r>
            <a:r>
              <a:rPr lang="en-US" sz="1800" dirty="0" err="1"/>
              <a:t>tugas</a:t>
            </a:r>
            <a:r>
              <a:rPr lang="en-US" sz="1800" dirty="0"/>
              <a:t> </a:t>
            </a:r>
            <a:r>
              <a:rPr lang="en-US" sz="1800" dirty="0" err="1"/>
              <a:t>fasilitator</a:t>
            </a:r>
            <a:r>
              <a:rPr lang="en-US" sz="1800" dirty="0"/>
              <a:t> </a:t>
            </a:r>
            <a:r>
              <a:rPr lang="en-US" sz="1800" dirty="0" err="1"/>
              <a:t>dalam</a:t>
            </a:r>
            <a:r>
              <a:rPr lang="en-US" sz="1800" dirty="0"/>
              <a:t> </a:t>
            </a:r>
            <a:r>
              <a:rPr lang="en-US" sz="1800" dirty="0" err="1"/>
              <a:t>hubungannya</a:t>
            </a:r>
            <a:r>
              <a:rPr lang="en-US" sz="1800" dirty="0"/>
              <a:t> </a:t>
            </a:r>
            <a:r>
              <a:rPr lang="en-US" sz="1800" dirty="0" err="1"/>
              <a:t>dengan</a:t>
            </a:r>
            <a:r>
              <a:rPr lang="en-US" sz="1800" dirty="0"/>
              <a:t> </a:t>
            </a:r>
            <a:r>
              <a:rPr lang="en-US" sz="1800" dirty="0" err="1"/>
              <a:t>kepengurusan</a:t>
            </a:r>
            <a:r>
              <a:rPr lang="en-US" sz="1800" dirty="0"/>
              <a:t> </a:t>
            </a:r>
            <a:r>
              <a:rPr lang="en-US" sz="1800" dirty="0" err="1"/>
              <a:t>pokdakan</a:t>
            </a:r>
            <a:r>
              <a:rPr lang="en-US" sz="1800" dirty="0"/>
              <a:t> </a:t>
            </a:r>
            <a:r>
              <a:rPr lang="en-US" sz="1800" dirty="0" err="1"/>
              <a:t>Udang</a:t>
            </a:r>
            <a:r>
              <a:rPr lang="en-US" sz="1800" dirty="0"/>
              <a:t> </a:t>
            </a:r>
            <a:r>
              <a:rPr lang="en-US" sz="1800" dirty="0" err="1"/>
              <a:t>Vaname</a:t>
            </a:r>
            <a:endParaRPr lang="en-US" sz="1800" dirty="0"/>
          </a:p>
          <a:p>
            <a:pPr marL="514350" indent="-514350">
              <a:buFont typeface="Arial" panose="020B0604020202020204" pitchFamily="34" charset="0"/>
              <a:buAutoNum type="arabicPeriod"/>
            </a:pPr>
            <a:r>
              <a:rPr lang="en-US" sz="1800" dirty="0" err="1"/>
              <a:t>Memahami</a:t>
            </a:r>
            <a:r>
              <a:rPr lang="en-US" sz="1800" dirty="0"/>
              <a:t> </a:t>
            </a:r>
            <a:r>
              <a:rPr lang="en-US" sz="1800" dirty="0" err="1"/>
              <a:t>tugas</a:t>
            </a:r>
            <a:r>
              <a:rPr lang="en-US" sz="1800" dirty="0"/>
              <a:t> </a:t>
            </a:r>
            <a:r>
              <a:rPr lang="en-US" sz="1800" dirty="0" err="1"/>
              <a:t>ketua</a:t>
            </a:r>
            <a:r>
              <a:rPr lang="en-US" sz="1800" dirty="0"/>
              <a:t>, </a:t>
            </a:r>
            <a:r>
              <a:rPr lang="en-US" sz="1800" dirty="0" err="1"/>
              <a:t>sekretaris</a:t>
            </a:r>
            <a:r>
              <a:rPr lang="en-US" sz="1800" dirty="0"/>
              <a:t>, </a:t>
            </a:r>
            <a:r>
              <a:rPr lang="en-US" sz="1800" dirty="0" err="1"/>
              <a:t>bendahara</a:t>
            </a:r>
            <a:r>
              <a:rPr lang="en-US" sz="1800" dirty="0"/>
              <a:t>, dan </a:t>
            </a:r>
            <a:r>
              <a:rPr lang="en-US" sz="1800" dirty="0" err="1"/>
              <a:t>seksi-seksi</a:t>
            </a:r>
            <a:r>
              <a:rPr lang="en-US" sz="1800" dirty="0"/>
              <a:t> </a:t>
            </a:r>
            <a:r>
              <a:rPr lang="en-US" sz="1800" dirty="0" err="1"/>
              <a:t>dalam</a:t>
            </a:r>
            <a:r>
              <a:rPr lang="en-US" sz="1800" dirty="0"/>
              <a:t> </a:t>
            </a:r>
            <a:r>
              <a:rPr lang="en-US" sz="1800" dirty="0" err="1"/>
              <a:t>pokdakan</a:t>
            </a:r>
            <a:r>
              <a:rPr lang="en-US" sz="1800" dirty="0"/>
              <a:t> </a:t>
            </a:r>
            <a:r>
              <a:rPr lang="en-US" sz="1800" dirty="0" err="1"/>
              <a:t>Udang</a:t>
            </a:r>
            <a:r>
              <a:rPr lang="en-US" sz="1800" dirty="0"/>
              <a:t> </a:t>
            </a:r>
            <a:r>
              <a:rPr lang="en-US" sz="1800" dirty="0" err="1"/>
              <a:t>Vaname</a:t>
            </a:r>
            <a:endParaRPr lang="en-US" sz="1800" dirty="0"/>
          </a:p>
          <a:p>
            <a:pPr marL="514350" indent="-514350">
              <a:buFont typeface="Arial" panose="020B0604020202020204" pitchFamily="34" charset="0"/>
              <a:buAutoNum type="arabicPeriod"/>
            </a:pPr>
            <a:r>
              <a:rPr lang="en-US" sz="1800" dirty="0" err="1"/>
              <a:t>Rencana</a:t>
            </a:r>
            <a:r>
              <a:rPr lang="en-US" sz="1800" dirty="0"/>
              <a:t> </a:t>
            </a:r>
            <a:r>
              <a:rPr lang="en-US" sz="1800" dirty="0" err="1"/>
              <a:t>Tindak</a:t>
            </a:r>
            <a:r>
              <a:rPr lang="en-US" sz="1800" dirty="0"/>
              <a:t> </a:t>
            </a:r>
            <a:r>
              <a:rPr lang="en-US" sz="1800" dirty="0" err="1"/>
              <a:t>Lanjut</a:t>
            </a:r>
            <a:r>
              <a:rPr lang="en-US" sz="1800" dirty="0"/>
              <a:t> </a:t>
            </a:r>
            <a:r>
              <a:rPr lang="en-US" sz="1800" dirty="0" err="1"/>
              <a:t>fasilitator</a:t>
            </a:r>
            <a:r>
              <a:rPr lang="en-US" sz="1800" dirty="0"/>
              <a:t> </a:t>
            </a:r>
            <a:r>
              <a:rPr lang="en-US" sz="1800" dirty="0" err="1"/>
              <a:t>korelasi</a:t>
            </a:r>
            <a:r>
              <a:rPr lang="en-US" sz="1800" dirty="0"/>
              <a:t> </a:t>
            </a:r>
            <a:r>
              <a:rPr lang="en-US" sz="1800" dirty="0" err="1"/>
              <a:t>struktur</a:t>
            </a:r>
            <a:r>
              <a:rPr lang="en-US" sz="1800" dirty="0"/>
              <a:t> </a:t>
            </a:r>
            <a:r>
              <a:rPr lang="en-US" sz="1800" dirty="0" err="1"/>
              <a:t>pengurus</a:t>
            </a:r>
            <a:r>
              <a:rPr lang="en-US" sz="1800" dirty="0"/>
              <a:t> </a:t>
            </a:r>
            <a:r>
              <a:rPr lang="en-US" sz="1800" dirty="0" err="1"/>
              <a:t>pokdakan</a:t>
            </a:r>
            <a:r>
              <a:rPr lang="en-US" sz="1800" dirty="0"/>
              <a:t> </a:t>
            </a:r>
            <a:r>
              <a:rPr lang="en-US" sz="1800" dirty="0" err="1"/>
              <a:t>dengan</a:t>
            </a:r>
            <a:r>
              <a:rPr lang="en-US" sz="1800" dirty="0"/>
              <a:t> AD/ART </a:t>
            </a:r>
            <a:r>
              <a:rPr lang="en-US" sz="1800" dirty="0" err="1"/>
              <a:t>Pokdakan</a:t>
            </a:r>
            <a:r>
              <a:rPr lang="en-US" sz="1800" dirty="0"/>
              <a:t> </a:t>
            </a:r>
            <a:r>
              <a:rPr lang="en-US" sz="1800" dirty="0" err="1"/>
              <a:t>Udang</a:t>
            </a:r>
            <a:r>
              <a:rPr lang="en-US" sz="1800" dirty="0"/>
              <a:t> </a:t>
            </a:r>
            <a:r>
              <a:rPr lang="en-US" sz="1800" dirty="0" err="1"/>
              <a:t>Vaname</a:t>
            </a:r>
            <a:endParaRPr lang="en-US" sz="1800" b="1" dirty="0"/>
          </a:p>
          <a:p>
            <a:pPr marL="0" indent="0">
              <a:buNone/>
            </a:pPr>
            <a:endParaRPr lang="en-US" sz="1800" b="1" dirty="0"/>
          </a:p>
          <a:p>
            <a:pPr marL="0" indent="0">
              <a:buNone/>
            </a:pPr>
            <a:r>
              <a:rPr lang="en-US" sz="1800" b="1" dirty="0"/>
              <a:t>Waktu :</a:t>
            </a:r>
            <a:r>
              <a:rPr lang="en-US" sz="1800" dirty="0"/>
              <a:t>  2JPL (90 </a:t>
            </a:r>
            <a:r>
              <a:rPr lang="en-US" sz="1800" dirty="0" err="1"/>
              <a:t>Menit</a:t>
            </a:r>
            <a:r>
              <a:rPr lang="en-US" sz="1800" dirty="0"/>
              <a:t>)</a:t>
            </a:r>
          </a:p>
          <a:p>
            <a:pPr marL="0" indent="0">
              <a:buNone/>
            </a:pPr>
            <a:endParaRPr lang="en-US" sz="1800" dirty="0"/>
          </a:p>
          <a:p>
            <a:pPr marL="1436688" indent="-1436688">
              <a:buNone/>
            </a:pPr>
            <a:r>
              <a:rPr lang="en-US" sz="1800" b="1" dirty="0" err="1"/>
              <a:t>Metode</a:t>
            </a:r>
            <a:r>
              <a:rPr lang="en-US" sz="1800" b="1" dirty="0"/>
              <a:t> : </a:t>
            </a:r>
            <a:r>
              <a:rPr lang="en-US" sz="1800" dirty="0" err="1"/>
              <a:t>Studi</a:t>
            </a:r>
            <a:r>
              <a:rPr lang="en-US" sz="1800" dirty="0"/>
              <a:t> </a:t>
            </a:r>
            <a:r>
              <a:rPr lang="en-US" sz="1800" dirty="0" err="1"/>
              <a:t>Kasus</a:t>
            </a:r>
            <a:r>
              <a:rPr lang="en-US" sz="1800" dirty="0"/>
              <a:t>, Curah </a:t>
            </a:r>
            <a:r>
              <a:rPr lang="en-US" sz="1800" dirty="0" err="1"/>
              <a:t>Pendapat</a:t>
            </a:r>
            <a:r>
              <a:rPr lang="en-US" sz="1800" dirty="0"/>
              <a:t>, </a:t>
            </a:r>
            <a:r>
              <a:rPr lang="en-US" sz="1800" dirty="0" err="1"/>
              <a:t>Penugasan</a:t>
            </a:r>
            <a:r>
              <a:rPr lang="en-US" sz="1800" dirty="0"/>
              <a:t> dan </a:t>
            </a:r>
            <a:r>
              <a:rPr lang="en-US" sz="1800" dirty="0" err="1"/>
              <a:t>Diskusi</a:t>
            </a:r>
            <a:r>
              <a:rPr lang="en-US" sz="1800" dirty="0"/>
              <a:t> </a:t>
            </a:r>
            <a:endParaRPr lang="en-ID" sz="1800" dirty="0"/>
          </a:p>
        </p:txBody>
      </p:sp>
      <p:pic>
        <p:nvPicPr>
          <p:cNvPr id="2" name="Google Shape;198;p10">
            <a:extLst>
              <a:ext uri="{FF2B5EF4-FFF2-40B4-BE49-F238E27FC236}">
                <a16:creationId xmlns:a16="http://schemas.microsoft.com/office/drawing/2014/main" id="{F99552CB-34FA-29D2-995E-46E36B22895D}"/>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8436CCF4-C4BE-FE06-E32B-6B9688FDF744}"/>
              </a:ext>
            </a:extLst>
          </p:cNvPr>
          <p:cNvSpPr>
            <a:spLocks noGrp="1"/>
          </p:cNvSpPr>
          <p:nvPr>
            <p:ph type="title"/>
          </p:nvPr>
        </p:nvSpPr>
        <p:spPr>
          <a:xfrm>
            <a:off x="2751082" y="186046"/>
            <a:ext cx="7388961" cy="543999"/>
          </a:xfrm>
          <a:solidFill>
            <a:schemeClr val="accent1">
              <a:lumMod val="40000"/>
              <a:lumOff val="60000"/>
            </a:schemeClr>
          </a:solidFill>
        </p:spPr>
        <p:txBody>
          <a:bodyPr>
            <a:normAutofit/>
          </a:bodyPr>
          <a:lstStyle/>
          <a:p>
            <a:pPr algn="ct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Rencana</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Pembelajaran</a:t>
            </a:r>
            <a:endParaRPr lang="en-ID" sz="2900" b="1" dirty="0">
              <a:latin typeface="Quattrocento Sans" panose="020B0502050000020003" pitchFamily="34" charset="0"/>
            </a:endParaRPr>
          </a:p>
        </p:txBody>
      </p:sp>
      <p:pic>
        <p:nvPicPr>
          <p:cNvPr id="1026" name="Picture 2" descr="Gambar Target Panahan Png, Vektor, PSD, dan Clipart Dengan Background ...">
            <a:extLst>
              <a:ext uri="{FF2B5EF4-FFF2-40B4-BE49-F238E27FC236}">
                <a16:creationId xmlns:a16="http://schemas.microsoft.com/office/drawing/2014/main" id="{6B29B905-FD2B-B807-77E8-989C17A236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976" y="929894"/>
            <a:ext cx="2499106" cy="24991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ambar Simbol Ikon Jam Vektor Ilustrasi, Komputer, Alarm, Latar ...">
            <a:extLst>
              <a:ext uri="{FF2B5EF4-FFF2-40B4-BE49-F238E27FC236}">
                <a16:creationId xmlns:a16="http://schemas.microsoft.com/office/drawing/2014/main" id="{30F245EF-9E31-3C55-82C1-8569C774A6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764" y="3605029"/>
            <a:ext cx="2359264" cy="17680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0 Gambar Kartun Sekolah Smk- Kegiatan Kegiatan Pendidikan Karakter ...">
            <a:extLst>
              <a:ext uri="{FF2B5EF4-FFF2-40B4-BE49-F238E27FC236}">
                <a16:creationId xmlns:a16="http://schemas.microsoft.com/office/drawing/2014/main" id="{4897D35E-E63D-20E3-0EC5-9664F74AD8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433" y="5399975"/>
            <a:ext cx="2011925" cy="105626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ADB forecasts solid, slightly lower growth in developing Asia | ABS-CBN ...">
            <a:extLst>
              <a:ext uri="{FF2B5EF4-FFF2-40B4-BE49-F238E27FC236}">
                <a16:creationId xmlns:a16="http://schemas.microsoft.com/office/drawing/2014/main" id="{FD74A39C-E702-D3F5-E434-4785EBF59F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522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628A5-C3E8-E335-9D86-9CF33C5F2992}"/>
            </a:ext>
          </a:extLst>
        </p:cNvPr>
        <p:cNvGrpSpPr/>
        <p:nvPr/>
      </p:nvGrpSpPr>
      <p:grpSpPr>
        <a:xfrm>
          <a:off x="0" y="0"/>
          <a:ext cx="0" cy="0"/>
          <a:chOff x="0" y="0"/>
          <a:chExt cx="0" cy="0"/>
        </a:xfrm>
      </p:grpSpPr>
      <p:sp>
        <p:nvSpPr>
          <p:cNvPr id="5" name="Text Box 6">
            <a:extLst>
              <a:ext uri="{FF2B5EF4-FFF2-40B4-BE49-F238E27FC236}">
                <a16:creationId xmlns:a16="http://schemas.microsoft.com/office/drawing/2014/main" id="{98BE0018-694C-61F8-E51E-05572C9271E2}"/>
              </a:ext>
            </a:extLst>
          </p:cNvPr>
          <p:cNvSpPr txBox="1"/>
          <p:nvPr/>
        </p:nvSpPr>
        <p:spPr>
          <a:xfrm>
            <a:off x="2751083" y="82538"/>
            <a:ext cx="7095581" cy="1384995"/>
          </a:xfrm>
          <a:prstGeom prst="rect">
            <a:avLst/>
          </a:prstGeom>
          <a:solidFill>
            <a:schemeClr val="accent1">
              <a:lumMod val="20000"/>
              <a:lumOff val="80000"/>
            </a:schemeClr>
          </a:solidFill>
          <a:ln>
            <a:noFill/>
          </a:ln>
        </p:spPr>
        <p:txBody>
          <a:bodyPr rot="0" spcFirstLastPara="0" vert="horz" wrap="square" lIns="91440" tIns="45720" rIns="91440" bIns="45720" numCol="1" spcCol="0" rtlCol="0" fromWordArt="0" anchor="t" anchorCtr="0" forceAA="0" compatLnSpc="1">
            <a:spAutoFit/>
          </a:bodyPr>
          <a:lstStyle/>
          <a:p>
            <a:pPr algn="ctr"/>
            <a:r>
              <a:rPr lang="en-ID" sz="2800" dirty="0" err="1">
                <a:latin typeface="Segoe UI Black" panose="020B0A02040204020203" pitchFamily="34" charset="0"/>
                <a:ea typeface="Segoe UI Black" panose="020B0A02040204020203" pitchFamily="34" charset="0"/>
                <a:cs typeface="+mj-cs"/>
              </a:rPr>
              <a:t>Korelasi</a:t>
            </a:r>
            <a:r>
              <a:rPr lang="en-ID" sz="2800" dirty="0">
                <a:latin typeface="Segoe UI Black" panose="020B0A02040204020203" pitchFamily="34" charset="0"/>
                <a:ea typeface="Segoe UI Black" panose="020B0A02040204020203" pitchFamily="34" charset="0"/>
                <a:cs typeface="+mj-cs"/>
              </a:rPr>
              <a:t> DMF IISAP  </a:t>
            </a:r>
            <a:r>
              <a:rPr lang="en-ID" sz="2800" dirty="0" err="1">
                <a:latin typeface="Segoe UI Black" panose="020B0A02040204020203" pitchFamily="34" charset="0"/>
                <a:ea typeface="Segoe UI Black" panose="020B0A02040204020203" pitchFamily="34" charset="0"/>
                <a:cs typeface="+mj-cs"/>
              </a:rPr>
              <a:t>Dengan</a:t>
            </a:r>
            <a:r>
              <a:rPr lang="en-ID" sz="2800" dirty="0">
                <a:latin typeface="Segoe UI Black" panose="020B0A02040204020203" pitchFamily="34" charset="0"/>
                <a:ea typeface="Segoe UI Black" panose="020B0A02040204020203" pitchFamily="34" charset="0"/>
                <a:cs typeface="+mj-cs"/>
              </a:rPr>
              <a:t> </a:t>
            </a:r>
            <a:r>
              <a:rPr lang="en-ID" sz="2800" dirty="0" err="1">
                <a:latin typeface="Segoe UI Black" panose="020B0A02040204020203" pitchFamily="34" charset="0"/>
                <a:ea typeface="Segoe UI Black" panose="020B0A02040204020203" pitchFamily="34" charset="0"/>
                <a:cs typeface="+mj-cs"/>
              </a:rPr>
              <a:t>Kepengurusan</a:t>
            </a:r>
            <a:r>
              <a:rPr lang="en-ID" sz="2800" dirty="0">
                <a:latin typeface="Segoe UI Black" panose="020B0A02040204020203" pitchFamily="34" charset="0"/>
                <a:ea typeface="Segoe UI Black" panose="020B0A02040204020203" pitchFamily="34" charset="0"/>
                <a:cs typeface="+mj-cs"/>
              </a:rPr>
              <a:t> Dan </a:t>
            </a:r>
            <a:r>
              <a:rPr lang="en-ID" sz="2800" dirty="0" err="1">
                <a:latin typeface="Segoe UI Black" panose="020B0A02040204020203" pitchFamily="34" charset="0"/>
                <a:ea typeface="Segoe UI Black" panose="020B0A02040204020203" pitchFamily="34" charset="0"/>
                <a:cs typeface="+mj-cs"/>
              </a:rPr>
              <a:t>Anggota</a:t>
            </a:r>
            <a:r>
              <a:rPr lang="en-ID" sz="2800" dirty="0">
                <a:latin typeface="Segoe UI Black" panose="020B0A02040204020203" pitchFamily="34" charset="0"/>
                <a:ea typeface="Segoe UI Black" panose="020B0A02040204020203" pitchFamily="34" charset="0"/>
                <a:cs typeface="+mj-cs"/>
              </a:rPr>
              <a:t> Perempuan Dalam </a:t>
            </a:r>
            <a:r>
              <a:rPr lang="en-ID" sz="2800" dirty="0" err="1">
                <a:latin typeface="Segoe UI Black" panose="020B0A02040204020203" pitchFamily="34" charset="0"/>
                <a:ea typeface="Segoe UI Black" panose="020B0A02040204020203" pitchFamily="34" charset="0"/>
                <a:cs typeface="+mj-cs"/>
              </a:rPr>
              <a:t>Pokdakan</a:t>
            </a:r>
            <a:endParaRPr lang="en-ID" sz="2800" dirty="0">
              <a:latin typeface="Segoe UI Black" panose="020B0A02040204020203" pitchFamily="34" charset="0"/>
              <a:ea typeface="Segoe UI Black" panose="020B0A02040204020203" pitchFamily="34" charset="0"/>
              <a:cs typeface="+mj-cs"/>
            </a:endParaRPr>
          </a:p>
        </p:txBody>
      </p:sp>
      <p:pic>
        <p:nvPicPr>
          <p:cNvPr id="1028" name="Picture 4" descr="ADB forecasts solid, slightly lower growth in developing Asia | ABS-CBN ...">
            <a:extLst>
              <a:ext uri="{FF2B5EF4-FFF2-40B4-BE49-F238E27FC236}">
                <a16:creationId xmlns:a16="http://schemas.microsoft.com/office/drawing/2014/main" id="{2607751B-465A-C9C9-0A26-E5435AC803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1256" y="88653"/>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erempuan dan Tambak Udang | JALA Blog">
            <a:extLst>
              <a:ext uri="{FF2B5EF4-FFF2-40B4-BE49-F238E27FC236}">
                <a16:creationId xmlns:a16="http://schemas.microsoft.com/office/drawing/2014/main" id="{430D2866-B354-5288-8BCF-C986A8685B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2950" y="1632805"/>
            <a:ext cx="3734467" cy="237538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Mengenal Sebutan Penting Dalam Budidaya Tambak Udang | My XXX Hot Girl">
            <a:extLst>
              <a:ext uri="{FF2B5EF4-FFF2-40B4-BE49-F238E27FC236}">
                <a16:creationId xmlns:a16="http://schemas.microsoft.com/office/drawing/2014/main" id="{52A4E104-78AA-C7FA-6787-1BCBE00D7E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668" y="4178735"/>
            <a:ext cx="3640750" cy="2466984"/>
          </a:xfrm>
          <a:prstGeom prst="rect">
            <a:avLst/>
          </a:prstGeom>
          <a:noFill/>
          <a:extLst>
            <a:ext uri="{909E8E84-426E-40DD-AFC4-6F175D3DCCD1}">
              <a14:hiddenFill xmlns:a14="http://schemas.microsoft.com/office/drawing/2010/main">
                <a:solidFill>
                  <a:srgbClr val="FFFFFF"/>
                </a:solidFill>
              </a14:hiddenFill>
            </a:ext>
          </a:extLst>
        </p:spPr>
      </p:pic>
      <p:pic>
        <p:nvPicPr>
          <p:cNvPr id="3" name="Google Shape;198;p10">
            <a:extLst>
              <a:ext uri="{FF2B5EF4-FFF2-40B4-BE49-F238E27FC236}">
                <a16:creationId xmlns:a16="http://schemas.microsoft.com/office/drawing/2014/main" id="{426D07A9-40A1-A4FA-59C5-4D057B667F84}"/>
              </a:ext>
            </a:extLst>
          </p:cNvPr>
          <p:cNvPicPr preferRelativeResize="0"/>
          <p:nvPr/>
        </p:nvPicPr>
        <p:blipFill rotWithShape="1">
          <a:blip r:embed="rId5">
            <a:alphaModFix/>
          </a:blip>
          <a:srcRect/>
          <a:stretch/>
        </p:blipFill>
        <p:spPr>
          <a:xfrm>
            <a:off x="0" y="67271"/>
            <a:ext cx="2751083" cy="945469"/>
          </a:xfrm>
          <a:prstGeom prst="rect">
            <a:avLst/>
          </a:prstGeom>
          <a:noFill/>
          <a:ln>
            <a:noFill/>
          </a:ln>
        </p:spPr>
      </p:pic>
      <p:sp>
        <p:nvSpPr>
          <p:cNvPr id="4" name="Rectangle 3">
            <a:extLst>
              <a:ext uri="{FF2B5EF4-FFF2-40B4-BE49-F238E27FC236}">
                <a16:creationId xmlns:a16="http://schemas.microsoft.com/office/drawing/2014/main" id="{1754A222-A7C6-BCFA-D96A-45D26C61F2B7}"/>
              </a:ext>
            </a:extLst>
          </p:cNvPr>
          <p:cNvSpPr/>
          <p:nvPr/>
        </p:nvSpPr>
        <p:spPr>
          <a:xfrm>
            <a:off x="474133" y="2438400"/>
            <a:ext cx="2276950" cy="990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PAM</a:t>
            </a:r>
            <a:endParaRPr lang="en-ID" dirty="0"/>
          </a:p>
        </p:txBody>
      </p:sp>
      <p:sp>
        <p:nvSpPr>
          <p:cNvPr id="6" name="Rectangle 5">
            <a:extLst>
              <a:ext uri="{FF2B5EF4-FFF2-40B4-BE49-F238E27FC236}">
                <a16:creationId xmlns:a16="http://schemas.microsoft.com/office/drawing/2014/main" id="{EA6298ED-38D6-9B95-21DA-FE67B537F76D}"/>
              </a:ext>
            </a:extLst>
          </p:cNvPr>
          <p:cNvSpPr/>
          <p:nvPr/>
        </p:nvSpPr>
        <p:spPr>
          <a:xfrm>
            <a:off x="3166790" y="3126228"/>
            <a:ext cx="2276950" cy="990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Design Monitoring Framework </a:t>
            </a:r>
            <a:r>
              <a:rPr lang="en-US" dirty="0"/>
              <a:t>(DMF)</a:t>
            </a:r>
            <a:endParaRPr lang="en-ID" dirty="0"/>
          </a:p>
        </p:txBody>
      </p:sp>
      <p:sp>
        <p:nvSpPr>
          <p:cNvPr id="7" name="Rectangle 6">
            <a:extLst>
              <a:ext uri="{FF2B5EF4-FFF2-40B4-BE49-F238E27FC236}">
                <a16:creationId xmlns:a16="http://schemas.microsoft.com/office/drawing/2014/main" id="{A9D8CB6B-F510-A27D-4E8B-CAB52D07FE83}"/>
              </a:ext>
            </a:extLst>
          </p:cNvPr>
          <p:cNvSpPr/>
          <p:nvPr/>
        </p:nvSpPr>
        <p:spPr>
          <a:xfrm>
            <a:off x="474133" y="3831424"/>
            <a:ext cx="2276950" cy="990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Matrik GESIAP</a:t>
            </a:r>
            <a:endParaRPr lang="en-ID" dirty="0"/>
          </a:p>
        </p:txBody>
      </p:sp>
      <p:sp>
        <p:nvSpPr>
          <p:cNvPr id="8" name="Rectangle 7">
            <a:extLst>
              <a:ext uri="{FF2B5EF4-FFF2-40B4-BE49-F238E27FC236}">
                <a16:creationId xmlns:a16="http://schemas.microsoft.com/office/drawing/2014/main" id="{248FAE98-A693-222F-D68C-E00E5FD70C1F}"/>
              </a:ext>
            </a:extLst>
          </p:cNvPr>
          <p:cNvSpPr/>
          <p:nvPr/>
        </p:nvSpPr>
        <p:spPr>
          <a:xfrm>
            <a:off x="5999253" y="3128256"/>
            <a:ext cx="2276950" cy="14522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DMF : </a:t>
            </a:r>
            <a:r>
              <a:rPr lang="en-US" dirty="0" err="1"/>
              <a:t>Kepengurusan</a:t>
            </a:r>
            <a:r>
              <a:rPr lang="en-US" dirty="0"/>
              <a:t>&amp; </a:t>
            </a:r>
            <a:r>
              <a:rPr lang="en-US" dirty="0" err="1"/>
              <a:t>anggota</a:t>
            </a:r>
            <a:r>
              <a:rPr lang="en-US" dirty="0"/>
              <a:t>  </a:t>
            </a:r>
            <a:r>
              <a:rPr lang="en-US" dirty="0" err="1"/>
              <a:t>Pokdakan</a:t>
            </a:r>
            <a:r>
              <a:rPr lang="en-US" dirty="0"/>
              <a:t> dan </a:t>
            </a:r>
            <a:r>
              <a:rPr lang="en-US" dirty="0" err="1"/>
              <a:t>kegiatan</a:t>
            </a:r>
            <a:r>
              <a:rPr lang="en-US" dirty="0"/>
              <a:t> IISAP 20% Perempuan </a:t>
            </a:r>
            <a:endParaRPr lang="en-ID" dirty="0"/>
          </a:p>
        </p:txBody>
      </p:sp>
      <p:sp>
        <p:nvSpPr>
          <p:cNvPr id="9" name="Arrow: Right 8">
            <a:extLst>
              <a:ext uri="{FF2B5EF4-FFF2-40B4-BE49-F238E27FC236}">
                <a16:creationId xmlns:a16="http://schemas.microsoft.com/office/drawing/2014/main" id="{39E447AA-583C-C9E7-11DB-E5B0F3688A8A}"/>
              </a:ext>
            </a:extLst>
          </p:cNvPr>
          <p:cNvSpPr/>
          <p:nvPr/>
        </p:nvSpPr>
        <p:spPr>
          <a:xfrm rot="2238523">
            <a:off x="2811358" y="3431027"/>
            <a:ext cx="330200" cy="194734"/>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Arrow: Right 9">
            <a:extLst>
              <a:ext uri="{FF2B5EF4-FFF2-40B4-BE49-F238E27FC236}">
                <a16:creationId xmlns:a16="http://schemas.microsoft.com/office/drawing/2014/main" id="{1CD898A3-3E13-4BED-A147-7C4A306FBD83}"/>
              </a:ext>
            </a:extLst>
          </p:cNvPr>
          <p:cNvSpPr/>
          <p:nvPr/>
        </p:nvSpPr>
        <p:spPr>
          <a:xfrm rot="20914355">
            <a:off x="2793836" y="3862828"/>
            <a:ext cx="330200" cy="194734"/>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Arrow: Right 10">
            <a:extLst>
              <a:ext uri="{FF2B5EF4-FFF2-40B4-BE49-F238E27FC236}">
                <a16:creationId xmlns:a16="http://schemas.microsoft.com/office/drawing/2014/main" id="{533BF3FC-679A-A2DA-B449-7E6C8A0F5A26}"/>
              </a:ext>
            </a:extLst>
          </p:cNvPr>
          <p:cNvSpPr/>
          <p:nvPr/>
        </p:nvSpPr>
        <p:spPr>
          <a:xfrm>
            <a:off x="5584086" y="3494239"/>
            <a:ext cx="330200" cy="194734"/>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Arrow: Right 11">
            <a:extLst>
              <a:ext uri="{FF2B5EF4-FFF2-40B4-BE49-F238E27FC236}">
                <a16:creationId xmlns:a16="http://schemas.microsoft.com/office/drawing/2014/main" id="{4DCB63EA-E195-36A1-9791-C82A0E8D2881}"/>
              </a:ext>
            </a:extLst>
          </p:cNvPr>
          <p:cNvSpPr/>
          <p:nvPr/>
        </p:nvSpPr>
        <p:spPr>
          <a:xfrm rot="5400000">
            <a:off x="1421987" y="3532845"/>
            <a:ext cx="330200" cy="194734"/>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Rectangle 12">
            <a:extLst>
              <a:ext uri="{FF2B5EF4-FFF2-40B4-BE49-F238E27FC236}">
                <a16:creationId xmlns:a16="http://schemas.microsoft.com/office/drawing/2014/main" id="{5C2DFB61-A8FF-CEB1-680E-73C9DFBE4532}"/>
              </a:ext>
            </a:extLst>
          </p:cNvPr>
          <p:cNvSpPr/>
          <p:nvPr/>
        </p:nvSpPr>
        <p:spPr>
          <a:xfrm>
            <a:off x="6096000" y="4999646"/>
            <a:ext cx="2276950" cy="14522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err="1"/>
              <a:t>Prasyarat</a:t>
            </a:r>
            <a:r>
              <a:rPr lang="en-US" dirty="0"/>
              <a:t> </a:t>
            </a:r>
            <a:r>
              <a:rPr lang="en-US" dirty="0" err="1"/>
              <a:t>mendapat</a:t>
            </a:r>
            <a:r>
              <a:rPr lang="en-US" dirty="0"/>
              <a:t> </a:t>
            </a:r>
            <a:r>
              <a:rPr lang="en-US" dirty="0" err="1"/>
              <a:t>bantuan</a:t>
            </a:r>
            <a:r>
              <a:rPr lang="en-US" dirty="0"/>
              <a:t>: Salah </a:t>
            </a:r>
            <a:r>
              <a:rPr lang="en-US" dirty="0" err="1"/>
              <a:t>satu</a:t>
            </a:r>
            <a:r>
              <a:rPr lang="en-US" dirty="0"/>
              <a:t> </a:t>
            </a:r>
            <a:r>
              <a:rPr lang="en-US" dirty="0" err="1"/>
              <a:t>klausul</a:t>
            </a:r>
            <a:r>
              <a:rPr lang="en-US" dirty="0"/>
              <a:t> </a:t>
            </a:r>
            <a:r>
              <a:rPr lang="en-US" dirty="0" err="1"/>
              <a:t>dalam</a:t>
            </a:r>
            <a:r>
              <a:rPr lang="en-US" dirty="0"/>
              <a:t> MoU </a:t>
            </a:r>
            <a:r>
              <a:rPr lang="en-US" dirty="0" err="1"/>
              <a:t>antara</a:t>
            </a:r>
            <a:r>
              <a:rPr lang="en-US" dirty="0"/>
              <a:t> PIU </a:t>
            </a:r>
            <a:r>
              <a:rPr lang="en-US" dirty="0" err="1"/>
              <a:t>dengan</a:t>
            </a:r>
            <a:r>
              <a:rPr lang="en-US" dirty="0"/>
              <a:t> </a:t>
            </a:r>
            <a:r>
              <a:rPr lang="en-US" dirty="0" err="1"/>
              <a:t>Pokdakan</a:t>
            </a:r>
            <a:endParaRPr lang="en-ID" dirty="0"/>
          </a:p>
        </p:txBody>
      </p:sp>
      <p:sp>
        <p:nvSpPr>
          <p:cNvPr id="14" name="Arrow: Right 13">
            <a:extLst>
              <a:ext uri="{FF2B5EF4-FFF2-40B4-BE49-F238E27FC236}">
                <a16:creationId xmlns:a16="http://schemas.microsoft.com/office/drawing/2014/main" id="{B892DF40-FBAF-9031-4AA8-BD673EBFB4A5}"/>
              </a:ext>
            </a:extLst>
          </p:cNvPr>
          <p:cNvSpPr/>
          <p:nvPr/>
        </p:nvSpPr>
        <p:spPr>
          <a:xfrm rot="5400000">
            <a:off x="6896754" y="4724657"/>
            <a:ext cx="330200" cy="194734"/>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Rectangle 1">
            <a:extLst>
              <a:ext uri="{FF2B5EF4-FFF2-40B4-BE49-F238E27FC236}">
                <a16:creationId xmlns:a16="http://schemas.microsoft.com/office/drawing/2014/main" id="{197AF851-F6FF-C08C-96E8-44C412BBFB66}"/>
              </a:ext>
            </a:extLst>
          </p:cNvPr>
          <p:cNvSpPr/>
          <p:nvPr/>
        </p:nvSpPr>
        <p:spPr>
          <a:xfrm>
            <a:off x="5999253" y="1770142"/>
            <a:ext cx="2276950" cy="990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Urgensi</a:t>
            </a:r>
            <a:r>
              <a:rPr lang="en-US" dirty="0"/>
              <a:t> </a:t>
            </a:r>
            <a:r>
              <a:rPr lang="en-US" dirty="0" err="1"/>
              <a:t>keterlibatan</a:t>
            </a:r>
            <a:r>
              <a:rPr lang="en-US" dirty="0"/>
              <a:t> Perempuan </a:t>
            </a:r>
            <a:r>
              <a:rPr lang="en-US" dirty="0" err="1"/>
              <a:t>sebagai</a:t>
            </a:r>
            <a:r>
              <a:rPr lang="en-US" dirty="0"/>
              <a:t> </a:t>
            </a:r>
            <a:r>
              <a:rPr lang="en-US" dirty="0" err="1"/>
              <a:t>pengurus</a:t>
            </a:r>
            <a:r>
              <a:rPr lang="en-US" dirty="0"/>
              <a:t> dan </a:t>
            </a:r>
            <a:r>
              <a:rPr lang="en-US" dirty="0" err="1"/>
              <a:t>anggota</a:t>
            </a:r>
            <a:r>
              <a:rPr lang="en-US" dirty="0"/>
              <a:t> </a:t>
            </a:r>
            <a:endParaRPr lang="en-ID" dirty="0"/>
          </a:p>
        </p:txBody>
      </p:sp>
      <p:sp>
        <p:nvSpPr>
          <p:cNvPr id="16" name="Rectangle 15">
            <a:extLst>
              <a:ext uri="{FF2B5EF4-FFF2-40B4-BE49-F238E27FC236}">
                <a16:creationId xmlns:a16="http://schemas.microsoft.com/office/drawing/2014/main" id="{12709941-DA82-102C-7279-E8FED73819D5}"/>
              </a:ext>
            </a:extLst>
          </p:cNvPr>
          <p:cNvSpPr/>
          <p:nvPr/>
        </p:nvSpPr>
        <p:spPr>
          <a:xfrm>
            <a:off x="3236693" y="1770142"/>
            <a:ext cx="2276950" cy="10092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err="1"/>
              <a:t>Pokdakan</a:t>
            </a:r>
            <a:r>
              <a:rPr lang="en-US" dirty="0"/>
              <a:t> Inti  </a:t>
            </a:r>
            <a:r>
              <a:rPr lang="en-US" dirty="0" err="1"/>
              <a:t>Pokdakan</a:t>
            </a:r>
            <a:r>
              <a:rPr lang="en-US" dirty="0"/>
              <a:t> </a:t>
            </a:r>
            <a:r>
              <a:rPr lang="en-US" dirty="0" err="1"/>
              <a:t>Ekspansi</a:t>
            </a:r>
            <a:endParaRPr lang="en-US" dirty="0"/>
          </a:p>
          <a:p>
            <a:r>
              <a:rPr lang="en-US" dirty="0"/>
              <a:t>HSRT</a:t>
            </a:r>
            <a:endParaRPr lang="en-ID" dirty="0"/>
          </a:p>
        </p:txBody>
      </p:sp>
      <p:sp>
        <p:nvSpPr>
          <p:cNvPr id="17" name="Arrow: Right 16">
            <a:extLst>
              <a:ext uri="{FF2B5EF4-FFF2-40B4-BE49-F238E27FC236}">
                <a16:creationId xmlns:a16="http://schemas.microsoft.com/office/drawing/2014/main" id="{84BCF8C4-1AD4-38E0-5C3E-72DF8A815BAF}"/>
              </a:ext>
            </a:extLst>
          </p:cNvPr>
          <p:cNvSpPr/>
          <p:nvPr/>
        </p:nvSpPr>
        <p:spPr>
          <a:xfrm>
            <a:off x="5584086" y="2168075"/>
            <a:ext cx="330200" cy="194734"/>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Arrow: Right 17">
            <a:extLst>
              <a:ext uri="{FF2B5EF4-FFF2-40B4-BE49-F238E27FC236}">
                <a16:creationId xmlns:a16="http://schemas.microsoft.com/office/drawing/2014/main" id="{B2245672-DB8A-0593-859A-305EC34A4FAF}"/>
              </a:ext>
            </a:extLst>
          </p:cNvPr>
          <p:cNvSpPr/>
          <p:nvPr/>
        </p:nvSpPr>
        <p:spPr>
          <a:xfrm rot="16200000">
            <a:off x="6900456" y="2821937"/>
            <a:ext cx="279812" cy="194736"/>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9" name="Arrow: Right 18">
            <a:extLst>
              <a:ext uri="{FF2B5EF4-FFF2-40B4-BE49-F238E27FC236}">
                <a16:creationId xmlns:a16="http://schemas.microsoft.com/office/drawing/2014/main" id="{38DE2E9E-8344-E2DE-7AC2-03F73901A94C}"/>
              </a:ext>
            </a:extLst>
          </p:cNvPr>
          <p:cNvSpPr/>
          <p:nvPr/>
        </p:nvSpPr>
        <p:spPr>
          <a:xfrm rot="16200000">
            <a:off x="4185910" y="2842489"/>
            <a:ext cx="238711" cy="194734"/>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462448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720C7-48AD-3D43-742D-7E2DC6E8E300}"/>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CF76E095-A15A-31AD-5C0A-65D5F8F35C2D}"/>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6C3CC382-4D5A-1115-DCFF-93215F266CE2}"/>
              </a:ext>
            </a:extLst>
          </p:cNvPr>
          <p:cNvSpPr>
            <a:spLocks noGrp="1"/>
          </p:cNvSpPr>
          <p:nvPr>
            <p:ph type="title"/>
          </p:nvPr>
        </p:nvSpPr>
        <p:spPr>
          <a:xfrm>
            <a:off x="2920999" y="0"/>
            <a:ext cx="7882468" cy="929894"/>
          </a:xfrm>
          <a:solidFill>
            <a:schemeClr val="accent1">
              <a:lumMod val="40000"/>
              <a:lumOff val="60000"/>
            </a:schemeClr>
          </a:solidFill>
        </p:spPr>
        <p:txBody>
          <a:bodyPr>
            <a:normAutofit/>
          </a:bodyPr>
          <a:lstStyle/>
          <a:p>
            <a:pPr algn="ct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Urgensi</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Kelembagaan</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Pokdakan</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Udang</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Vaname</a:t>
            </a:r>
            <a:endParaRPr lang="en-ID" sz="2900" b="1" dirty="0">
              <a:latin typeface="Quattrocento Sans" panose="020B05020500000200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A486F648-5C1F-D9DE-623E-66BC474791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7B3B81A7-53B7-661C-FC4F-4DDE07DA3196}"/>
              </a:ext>
            </a:extLst>
          </p:cNvPr>
          <p:cNvSpPr>
            <a:spLocks noGrp="1"/>
          </p:cNvSpPr>
          <p:nvPr>
            <p:ph idx="1"/>
          </p:nvPr>
        </p:nvSpPr>
        <p:spPr>
          <a:xfrm>
            <a:off x="67731" y="1153006"/>
            <a:ext cx="8483602" cy="5407599"/>
          </a:xfrm>
          <a:solidFill>
            <a:schemeClr val="bg1"/>
          </a:solidFill>
        </p:spPr>
        <p:txBody>
          <a:bodyPr>
            <a:noAutofit/>
          </a:bodyPr>
          <a:lstStyle/>
          <a:p>
            <a:pPr marL="0" indent="0">
              <a:buNone/>
            </a:pPr>
            <a:r>
              <a:rPr lang="en-ID" sz="1800" dirty="0" err="1"/>
              <a:t>Kelembagaan</a:t>
            </a:r>
            <a:r>
              <a:rPr lang="en-ID" sz="1800" dirty="0"/>
              <a:t> </a:t>
            </a:r>
            <a:r>
              <a:rPr lang="en-ID" sz="1800" dirty="0" err="1"/>
              <a:t>kelompok</a:t>
            </a:r>
            <a:r>
              <a:rPr lang="en-ID" sz="1800" dirty="0"/>
              <a:t> </a:t>
            </a:r>
            <a:r>
              <a:rPr lang="en-ID" sz="1800" dirty="0" err="1"/>
              <a:t>pembudidaya</a:t>
            </a:r>
            <a:r>
              <a:rPr lang="en-ID" sz="1800" dirty="0"/>
              <a:t> ikan (</a:t>
            </a:r>
            <a:r>
              <a:rPr lang="en-ID" sz="1800" dirty="0" err="1"/>
              <a:t>pokdakan</a:t>
            </a:r>
            <a:r>
              <a:rPr lang="en-ID" sz="1800" dirty="0"/>
              <a:t>) </a:t>
            </a:r>
            <a:r>
              <a:rPr lang="en-ID" sz="1800" dirty="0" err="1"/>
              <a:t>udang</a:t>
            </a:r>
            <a:r>
              <a:rPr lang="en-ID" sz="1800" dirty="0"/>
              <a:t> </a:t>
            </a:r>
            <a:r>
              <a:rPr lang="en-ID" sz="1800" dirty="0" err="1"/>
              <a:t>vaname</a:t>
            </a:r>
            <a:r>
              <a:rPr lang="en-ID" sz="1800" dirty="0"/>
              <a:t> </a:t>
            </a:r>
            <a:r>
              <a:rPr lang="en-ID" sz="1800" dirty="0" err="1"/>
              <a:t>memiliki</a:t>
            </a:r>
            <a:r>
              <a:rPr lang="en-ID" sz="1800" dirty="0"/>
              <a:t> </a:t>
            </a:r>
            <a:r>
              <a:rPr lang="en-ID" sz="1800" dirty="0" err="1"/>
              <a:t>urgensi</a:t>
            </a:r>
            <a:r>
              <a:rPr lang="en-ID" sz="1800" dirty="0"/>
              <a:t> yang </a:t>
            </a:r>
            <a:r>
              <a:rPr lang="en-ID" sz="1800" dirty="0" err="1"/>
              <a:t>signifikan</a:t>
            </a:r>
            <a:r>
              <a:rPr lang="en-ID" sz="1800" dirty="0"/>
              <a:t> </a:t>
            </a:r>
            <a:r>
              <a:rPr lang="en-ID" sz="1800" dirty="0" err="1"/>
              <a:t>dalam</a:t>
            </a:r>
            <a:r>
              <a:rPr lang="en-ID" sz="1800" dirty="0"/>
              <a:t> </a:t>
            </a:r>
            <a:r>
              <a:rPr lang="en-ID" sz="1800" dirty="0" err="1"/>
              <a:t>mendukung</a:t>
            </a:r>
            <a:r>
              <a:rPr lang="en-ID" sz="1800" dirty="0"/>
              <a:t> </a:t>
            </a:r>
            <a:r>
              <a:rPr lang="en-ID" sz="1800" dirty="0" err="1"/>
              <a:t>keberlanjutan</a:t>
            </a:r>
            <a:r>
              <a:rPr lang="en-ID" sz="1800" dirty="0"/>
              <a:t> dan </a:t>
            </a:r>
            <a:r>
              <a:rPr lang="en-ID" sz="1800" dirty="0" err="1"/>
              <a:t>produktivitas</a:t>
            </a:r>
            <a:r>
              <a:rPr lang="en-ID" sz="1800" dirty="0"/>
              <a:t> </a:t>
            </a:r>
            <a:r>
              <a:rPr lang="en-ID" sz="1800" dirty="0" err="1"/>
              <a:t>budidaya</a:t>
            </a:r>
            <a:r>
              <a:rPr lang="en-ID" sz="1800" dirty="0"/>
              <a:t>. Alasan </a:t>
            </a:r>
            <a:r>
              <a:rPr lang="en-ID" sz="1800" dirty="0" err="1"/>
              <a:t>pentingnya</a:t>
            </a:r>
            <a:r>
              <a:rPr lang="en-ID" sz="1800" dirty="0"/>
              <a:t>  </a:t>
            </a:r>
            <a:r>
              <a:rPr lang="en-ID" sz="1800" dirty="0" err="1"/>
              <a:t>adalah</a:t>
            </a:r>
            <a:r>
              <a:rPr lang="en-ID" sz="1800" dirty="0"/>
              <a:t>:</a:t>
            </a:r>
          </a:p>
          <a:p>
            <a:pPr marL="342900" indent="-342900">
              <a:buFont typeface="+mj-lt"/>
              <a:buAutoNum type="arabicPeriod"/>
            </a:pPr>
            <a:r>
              <a:rPr lang="en-ID" sz="1800" b="1" dirty="0" err="1"/>
              <a:t>Peningkatan</a:t>
            </a:r>
            <a:r>
              <a:rPr lang="en-ID" sz="1800" b="1" dirty="0"/>
              <a:t> </a:t>
            </a:r>
            <a:r>
              <a:rPr lang="en-ID" sz="1800" b="1" dirty="0" err="1"/>
              <a:t>Produksi</a:t>
            </a:r>
            <a:r>
              <a:rPr lang="en-ID" sz="1800" dirty="0"/>
              <a:t>: </a:t>
            </a:r>
            <a:r>
              <a:rPr lang="en-ID" sz="1800" dirty="0" err="1"/>
              <a:t>Kepengurusan</a:t>
            </a:r>
            <a:r>
              <a:rPr lang="en-ID" sz="1800" dirty="0"/>
              <a:t> yang </a:t>
            </a:r>
            <a:r>
              <a:rPr lang="en-ID" sz="1800" dirty="0" err="1"/>
              <a:t>baik</a:t>
            </a:r>
            <a:r>
              <a:rPr lang="en-ID" sz="1800" dirty="0"/>
              <a:t> </a:t>
            </a:r>
            <a:r>
              <a:rPr lang="en-ID" sz="1800" dirty="0" err="1"/>
              <a:t>dapat</a:t>
            </a:r>
            <a:r>
              <a:rPr lang="en-ID" sz="1800" dirty="0"/>
              <a:t> </a:t>
            </a:r>
            <a:r>
              <a:rPr lang="en-ID" sz="1800" dirty="0" err="1"/>
              <a:t>membantu</a:t>
            </a:r>
            <a:r>
              <a:rPr lang="en-ID" sz="1800" dirty="0"/>
              <a:t> </a:t>
            </a:r>
            <a:r>
              <a:rPr lang="en-ID" sz="1800" dirty="0" err="1"/>
              <a:t>meningkatkan</a:t>
            </a:r>
            <a:r>
              <a:rPr lang="en-ID" sz="1800" dirty="0"/>
              <a:t> </a:t>
            </a:r>
            <a:r>
              <a:rPr lang="en-ID" sz="1800" dirty="0" err="1"/>
              <a:t>produksi</a:t>
            </a:r>
            <a:r>
              <a:rPr lang="en-ID" sz="1800" dirty="0"/>
              <a:t> </a:t>
            </a:r>
            <a:r>
              <a:rPr lang="en-ID" sz="1800" dirty="0" err="1"/>
              <a:t>udang</a:t>
            </a:r>
            <a:r>
              <a:rPr lang="en-ID" sz="1800" dirty="0"/>
              <a:t> </a:t>
            </a:r>
            <a:r>
              <a:rPr lang="en-ID" sz="1800" dirty="0" err="1"/>
              <a:t>vaname</a:t>
            </a:r>
            <a:r>
              <a:rPr lang="en-ID" sz="1800" dirty="0"/>
              <a:t> </a:t>
            </a:r>
            <a:r>
              <a:rPr lang="en-ID" sz="1800" dirty="0" err="1"/>
              <a:t>melalui</a:t>
            </a:r>
            <a:r>
              <a:rPr lang="en-ID" sz="1800" dirty="0"/>
              <a:t> </a:t>
            </a:r>
            <a:r>
              <a:rPr lang="en-ID" sz="1800" dirty="0" err="1"/>
              <a:t>penerapan</a:t>
            </a:r>
            <a:r>
              <a:rPr lang="en-ID" sz="1800" dirty="0"/>
              <a:t> </a:t>
            </a:r>
            <a:r>
              <a:rPr lang="en-ID" sz="1800" dirty="0" err="1"/>
              <a:t>teknologi</a:t>
            </a:r>
            <a:r>
              <a:rPr lang="en-ID" sz="1800" dirty="0"/>
              <a:t> </a:t>
            </a:r>
            <a:r>
              <a:rPr lang="en-ID" sz="1800" dirty="0" err="1"/>
              <a:t>budidaya</a:t>
            </a:r>
            <a:r>
              <a:rPr lang="en-ID" sz="1800" dirty="0"/>
              <a:t> yang </a:t>
            </a:r>
            <a:r>
              <a:rPr lang="en-ID" sz="1800" dirty="0" err="1"/>
              <a:t>lebih</a:t>
            </a:r>
            <a:r>
              <a:rPr lang="en-ID" sz="1800" dirty="0"/>
              <a:t> </a:t>
            </a:r>
            <a:r>
              <a:rPr lang="en-ID" sz="1800" dirty="0" err="1"/>
              <a:t>efisien</a:t>
            </a:r>
            <a:r>
              <a:rPr lang="en-ID" sz="1800" dirty="0"/>
              <a:t> dan </a:t>
            </a:r>
            <a:r>
              <a:rPr lang="en-ID" sz="1800" dirty="0" err="1"/>
              <a:t>ramah</a:t>
            </a:r>
            <a:r>
              <a:rPr lang="en-ID" sz="1800" dirty="0"/>
              <a:t> </a:t>
            </a:r>
            <a:r>
              <a:rPr lang="en-ID" sz="1800" dirty="0" err="1"/>
              <a:t>lingkungan</a:t>
            </a:r>
            <a:r>
              <a:rPr lang="en-ID" sz="1800" dirty="0"/>
              <a:t>.</a:t>
            </a:r>
          </a:p>
          <a:p>
            <a:pPr marL="342900" indent="-342900">
              <a:buFont typeface="+mj-lt"/>
              <a:buAutoNum type="arabicPeriod"/>
            </a:pPr>
            <a:r>
              <a:rPr lang="en-ID" sz="1800" b="1" dirty="0" err="1"/>
              <a:t>Pengelolaan</a:t>
            </a:r>
            <a:r>
              <a:rPr lang="en-ID" sz="1800" b="1" dirty="0"/>
              <a:t> </a:t>
            </a:r>
            <a:r>
              <a:rPr lang="en-ID" sz="1800" b="1" dirty="0" err="1"/>
              <a:t>Lingkungan</a:t>
            </a:r>
            <a:r>
              <a:rPr lang="en-ID" sz="1800" dirty="0"/>
              <a:t>:  </a:t>
            </a:r>
            <a:r>
              <a:rPr lang="en-ID" sz="1800" dirty="0" err="1"/>
              <a:t>Dengan</a:t>
            </a:r>
            <a:r>
              <a:rPr lang="en-ID" sz="1800" dirty="0"/>
              <a:t> </a:t>
            </a:r>
            <a:r>
              <a:rPr lang="en-ID" sz="1800" dirty="0" err="1"/>
              <a:t>adanya</a:t>
            </a:r>
            <a:r>
              <a:rPr lang="en-ID" sz="1800" dirty="0"/>
              <a:t> </a:t>
            </a:r>
            <a:r>
              <a:rPr lang="en-ID" sz="1800" dirty="0" err="1"/>
              <a:t>kepengurusan</a:t>
            </a:r>
            <a:r>
              <a:rPr lang="en-ID" sz="1800" dirty="0"/>
              <a:t>, </a:t>
            </a:r>
            <a:r>
              <a:rPr lang="en-ID" sz="1800" dirty="0" err="1"/>
              <a:t>daya</a:t>
            </a:r>
            <a:r>
              <a:rPr lang="en-ID" sz="1800" dirty="0"/>
              <a:t> </a:t>
            </a:r>
            <a:r>
              <a:rPr lang="en-ID" sz="1800" dirty="0" err="1"/>
              <a:t>dukung</a:t>
            </a:r>
            <a:r>
              <a:rPr lang="en-ID" sz="1800" dirty="0"/>
              <a:t> </a:t>
            </a:r>
            <a:r>
              <a:rPr lang="en-ID" sz="1800" dirty="0" err="1"/>
              <a:t>lingkungan</a:t>
            </a:r>
            <a:r>
              <a:rPr lang="en-ID" sz="1800" dirty="0"/>
              <a:t> </a:t>
            </a:r>
            <a:r>
              <a:rPr lang="en-ID" sz="1800" dirty="0" err="1"/>
              <a:t>tambak</a:t>
            </a:r>
            <a:r>
              <a:rPr lang="en-ID" sz="1800" dirty="0"/>
              <a:t> </a:t>
            </a:r>
            <a:r>
              <a:rPr lang="en-ID" sz="1800" dirty="0" err="1"/>
              <a:t>dapat</a:t>
            </a:r>
            <a:r>
              <a:rPr lang="en-ID" sz="1800" dirty="0"/>
              <a:t> </a:t>
            </a:r>
            <a:r>
              <a:rPr lang="en-ID" sz="1800" dirty="0" err="1"/>
              <a:t>dikelola</a:t>
            </a:r>
            <a:r>
              <a:rPr lang="en-ID" sz="1800" dirty="0"/>
              <a:t> </a:t>
            </a:r>
            <a:r>
              <a:rPr lang="en-ID" sz="1800" dirty="0" err="1"/>
              <a:t>secara</a:t>
            </a:r>
            <a:r>
              <a:rPr lang="en-ID" sz="1800" dirty="0"/>
              <a:t> optimal </a:t>
            </a:r>
            <a:r>
              <a:rPr lang="en-ID" sz="1800" dirty="0" err="1"/>
              <a:t>untuk</a:t>
            </a:r>
            <a:r>
              <a:rPr lang="en-ID" sz="1800" dirty="0"/>
              <a:t> </a:t>
            </a:r>
            <a:r>
              <a:rPr lang="en-ID" sz="1800" dirty="0" err="1"/>
              <a:t>mencegah</a:t>
            </a:r>
            <a:r>
              <a:rPr lang="en-ID" sz="1800" dirty="0"/>
              <a:t> </a:t>
            </a:r>
            <a:r>
              <a:rPr lang="en-ID" sz="1800" dirty="0" err="1"/>
              <a:t>kerusakan</a:t>
            </a:r>
            <a:r>
              <a:rPr lang="en-ID" sz="1800" dirty="0"/>
              <a:t> </a:t>
            </a:r>
            <a:r>
              <a:rPr lang="en-ID" sz="1800" dirty="0" err="1"/>
              <a:t>ekosistem</a:t>
            </a:r>
            <a:r>
              <a:rPr lang="en-ID" sz="1800" dirty="0"/>
              <a:t> dan </a:t>
            </a:r>
            <a:r>
              <a:rPr lang="en-ID" sz="1800" dirty="0" err="1"/>
              <a:t>menjaga</a:t>
            </a:r>
            <a:r>
              <a:rPr lang="en-ID" sz="1800" dirty="0"/>
              <a:t> </a:t>
            </a:r>
            <a:r>
              <a:rPr lang="en-ID" sz="1800" dirty="0" err="1"/>
              <a:t>kualitas</a:t>
            </a:r>
            <a:r>
              <a:rPr lang="en-ID" sz="1800" dirty="0"/>
              <a:t> air.</a:t>
            </a:r>
          </a:p>
          <a:p>
            <a:pPr marL="342900" indent="-342900">
              <a:buFont typeface="+mj-lt"/>
              <a:buAutoNum type="arabicPeriod"/>
            </a:pPr>
            <a:r>
              <a:rPr lang="en-ID" sz="1800" b="1" dirty="0"/>
              <a:t>Akses </a:t>
            </a:r>
            <a:r>
              <a:rPr lang="en-ID" sz="1800" b="1" dirty="0" err="1"/>
              <a:t>ke</a:t>
            </a:r>
            <a:r>
              <a:rPr lang="en-ID" sz="1800" b="1" dirty="0"/>
              <a:t> Pasar dan </a:t>
            </a:r>
            <a:r>
              <a:rPr lang="en-ID" sz="1800" b="1" dirty="0" err="1"/>
              <a:t>Pembiayaan</a:t>
            </a:r>
            <a:r>
              <a:rPr lang="en-ID" sz="1800" dirty="0"/>
              <a:t>: </a:t>
            </a:r>
            <a:r>
              <a:rPr lang="en-ID" sz="1800" dirty="0" err="1"/>
              <a:t>Kelompok</a:t>
            </a:r>
            <a:r>
              <a:rPr lang="en-ID" sz="1800" dirty="0"/>
              <a:t> yang </a:t>
            </a:r>
            <a:r>
              <a:rPr lang="en-ID" sz="1800" dirty="0" err="1"/>
              <a:t>terorganisir</a:t>
            </a:r>
            <a:r>
              <a:rPr lang="en-ID" sz="1800" dirty="0"/>
              <a:t> </a:t>
            </a:r>
            <a:r>
              <a:rPr lang="en-ID" sz="1800" dirty="0" err="1"/>
              <a:t>lebih</a:t>
            </a:r>
            <a:r>
              <a:rPr lang="en-ID" sz="1800" dirty="0"/>
              <a:t> </a:t>
            </a:r>
            <a:r>
              <a:rPr lang="en-ID" sz="1800" dirty="0" err="1"/>
              <a:t>mudah</a:t>
            </a:r>
            <a:r>
              <a:rPr lang="en-ID" sz="1800" dirty="0"/>
              <a:t> </a:t>
            </a:r>
            <a:r>
              <a:rPr lang="en-ID" sz="1800" dirty="0" err="1"/>
              <a:t>mendapatkan</a:t>
            </a:r>
            <a:r>
              <a:rPr lang="en-ID" sz="1800" dirty="0"/>
              <a:t> </a:t>
            </a:r>
            <a:r>
              <a:rPr lang="en-ID" sz="1800" dirty="0" err="1"/>
              <a:t>akses</a:t>
            </a:r>
            <a:r>
              <a:rPr lang="en-ID" sz="1800" dirty="0"/>
              <a:t> </a:t>
            </a:r>
            <a:r>
              <a:rPr lang="en-ID" sz="1800" dirty="0" err="1"/>
              <a:t>ke</a:t>
            </a:r>
            <a:r>
              <a:rPr lang="en-ID" sz="1800" dirty="0"/>
              <a:t> pasar </a:t>
            </a:r>
            <a:r>
              <a:rPr lang="en-ID" sz="1800" dirty="0" err="1"/>
              <a:t>ekspor</a:t>
            </a:r>
            <a:r>
              <a:rPr lang="en-ID" sz="1800" dirty="0"/>
              <a:t>, </a:t>
            </a:r>
            <a:r>
              <a:rPr lang="en-ID" sz="1800" dirty="0" err="1"/>
              <a:t>pembiayaan</a:t>
            </a:r>
            <a:r>
              <a:rPr lang="en-ID" sz="1800" dirty="0"/>
              <a:t>, dan </a:t>
            </a:r>
            <a:r>
              <a:rPr lang="en-ID" sz="1800" dirty="0" err="1"/>
              <a:t>subsidi</a:t>
            </a:r>
            <a:r>
              <a:rPr lang="en-ID" sz="1800" dirty="0"/>
              <a:t> </a:t>
            </a:r>
            <a:r>
              <a:rPr lang="en-ID" sz="1800" dirty="0" err="1"/>
              <a:t>pemerintah</a:t>
            </a:r>
            <a:r>
              <a:rPr lang="en-ID" sz="1800" dirty="0"/>
              <a:t> </a:t>
            </a:r>
            <a:r>
              <a:rPr lang="en-ID" sz="1800" dirty="0" err="1"/>
              <a:t>untuk</a:t>
            </a:r>
            <a:r>
              <a:rPr lang="en-ID" sz="1800" dirty="0"/>
              <a:t> </a:t>
            </a:r>
            <a:r>
              <a:rPr lang="en-ID" sz="1800" dirty="0" err="1"/>
              <a:t>pengembangan</a:t>
            </a:r>
            <a:r>
              <a:rPr lang="en-ID" sz="1800" dirty="0"/>
              <a:t> </a:t>
            </a:r>
            <a:r>
              <a:rPr lang="en-ID" sz="1800" dirty="0" err="1"/>
              <a:t>usaha</a:t>
            </a:r>
            <a:r>
              <a:rPr lang="en-ID" sz="1800" dirty="0"/>
              <a:t>.</a:t>
            </a:r>
          </a:p>
          <a:p>
            <a:pPr marL="342900" indent="-342900">
              <a:buFont typeface="+mj-lt"/>
              <a:buAutoNum type="arabicPeriod"/>
            </a:pPr>
            <a:r>
              <a:rPr lang="en-ID" sz="1800" b="1" dirty="0" err="1"/>
              <a:t>Penyuluhan</a:t>
            </a:r>
            <a:r>
              <a:rPr lang="en-ID" sz="1800" b="1" dirty="0"/>
              <a:t> dan </a:t>
            </a:r>
            <a:r>
              <a:rPr lang="en-ID" sz="1800" b="1" dirty="0" err="1"/>
              <a:t>Pelatihan</a:t>
            </a:r>
            <a:r>
              <a:rPr lang="en-ID" sz="1800" dirty="0"/>
              <a:t>: </a:t>
            </a:r>
            <a:r>
              <a:rPr lang="en-ID" sz="1800" dirty="0" err="1"/>
              <a:t>Kepengurusan</a:t>
            </a:r>
            <a:r>
              <a:rPr lang="en-ID" sz="1800" dirty="0"/>
              <a:t> </a:t>
            </a:r>
            <a:r>
              <a:rPr lang="en-ID" sz="1800" dirty="0" err="1"/>
              <a:t>memungkinkan</a:t>
            </a:r>
            <a:r>
              <a:rPr lang="en-ID" sz="1800" dirty="0"/>
              <a:t> </a:t>
            </a:r>
            <a:r>
              <a:rPr lang="en-ID" sz="1800" dirty="0" err="1"/>
              <a:t>pembudidaya</a:t>
            </a:r>
            <a:r>
              <a:rPr lang="en-ID" sz="1800" dirty="0"/>
              <a:t> </a:t>
            </a:r>
            <a:r>
              <a:rPr lang="en-ID" sz="1800" dirty="0" err="1"/>
              <a:t>mendapatkan</a:t>
            </a:r>
            <a:r>
              <a:rPr lang="en-ID" sz="1800" dirty="0"/>
              <a:t> </a:t>
            </a:r>
            <a:r>
              <a:rPr lang="en-ID" sz="1800" dirty="0" err="1"/>
              <a:t>pelatihan</a:t>
            </a:r>
            <a:r>
              <a:rPr lang="en-ID" sz="1800" dirty="0"/>
              <a:t> dan </a:t>
            </a:r>
            <a:r>
              <a:rPr lang="en-ID" sz="1800" dirty="0" err="1"/>
              <a:t>penyuluhan</a:t>
            </a:r>
            <a:r>
              <a:rPr lang="en-ID" sz="1800" dirty="0"/>
              <a:t> </a:t>
            </a:r>
            <a:r>
              <a:rPr lang="en-ID" sz="1800" dirty="0" err="1"/>
              <a:t>terkait</a:t>
            </a:r>
            <a:r>
              <a:rPr lang="en-ID" sz="1800" dirty="0"/>
              <a:t> </a:t>
            </a:r>
            <a:r>
              <a:rPr lang="en-ID" sz="1800" dirty="0" err="1"/>
              <a:t>teknik</a:t>
            </a:r>
            <a:r>
              <a:rPr lang="en-ID" sz="1800" dirty="0"/>
              <a:t> </a:t>
            </a:r>
            <a:r>
              <a:rPr lang="en-ID" sz="1800" dirty="0" err="1"/>
              <a:t>budidaya</a:t>
            </a:r>
            <a:r>
              <a:rPr lang="en-ID" sz="1800" dirty="0"/>
              <a:t>, </a:t>
            </a:r>
            <a:r>
              <a:rPr lang="en-ID" sz="1800" dirty="0" err="1"/>
              <a:t>pengendalian</a:t>
            </a:r>
            <a:r>
              <a:rPr lang="en-ID" sz="1800" dirty="0"/>
              <a:t> </a:t>
            </a:r>
            <a:r>
              <a:rPr lang="en-ID" sz="1800" dirty="0" err="1"/>
              <a:t>penyakit</a:t>
            </a:r>
            <a:r>
              <a:rPr lang="en-ID" sz="1800" dirty="0"/>
              <a:t>, dan </a:t>
            </a:r>
            <a:r>
              <a:rPr lang="en-ID" sz="1800" dirty="0" err="1"/>
              <a:t>manajemen</a:t>
            </a:r>
            <a:r>
              <a:rPr lang="en-ID" sz="1800" dirty="0"/>
              <a:t> </a:t>
            </a:r>
            <a:r>
              <a:rPr lang="en-ID" sz="1800" dirty="0" err="1"/>
              <a:t>tambak</a:t>
            </a:r>
            <a:r>
              <a:rPr lang="en-ID" sz="1800" dirty="0"/>
              <a:t>.</a:t>
            </a:r>
          </a:p>
          <a:p>
            <a:pPr marL="342900" indent="-342900">
              <a:buFont typeface="+mj-lt"/>
              <a:buAutoNum type="arabicPeriod"/>
            </a:pPr>
            <a:r>
              <a:rPr lang="en-ID" sz="1800" b="1" dirty="0" err="1"/>
              <a:t>Kolaborasi</a:t>
            </a:r>
            <a:r>
              <a:rPr lang="en-ID" sz="1800" b="1" dirty="0"/>
              <a:t> dan </a:t>
            </a:r>
            <a:r>
              <a:rPr lang="en-ID" sz="1800" b="1" dirty="0" err="1"/>
              <a:t>Solidaritas</a:t>
            </a:r>
            <a:r>
              <a:rPr lang="en-ID" sz="1800" dirty="0"/>
              <a:t>: </a:t>
            </a:r>
            <a:r>
              <a:rPr lang="en-ID" sz="1800" dirty="0" err="1"/>
              <a:t>Kepengurusan</a:t>
            </a:r>
            <a:r>
              <a:rPr lang="en-ID" sz="1800" dirty="0"/>
              <a:t> </a:t>
            </a:r>
            <a:r>
              <a:rPr lang="en-ID" sz="1800" dirty="0" err="1"/>
              <a:t>memfasilitasi</a:t>
            </a:r>
            <a:r>
              <a:rPr lang="en-ID" sz="1800" dirty="0"/>
              <a:t> </a:t>
            </a:r>
            <a:r>
              <a:rPr lang="en-ID" sz="1800" dirty="0" err="1"/>
              <a:t>kerja</a:t>
            </a:r>
            <a:r>
              <a:rPr lang="en-ID" sz="1800" dirty="0"/>
              <a:t> </a:t>
            </a:r>
            <a:r>
              <a:rPr lang="en-ID" sz="1800" dirty="0" err="1"/>
              <a:t>sama</a:t>
            </a:r>
            <a:r>
              <a:rPr lang="en-ID" sz="1800" dirty="0"/>
              <a:t> </a:t>
            </a:r>
            <a:r>
              <a:rPr lang="en-ID" sz="1800" dirty="0" err="1"/>
              <a:t>antar</a:t>
            </a:r>
            <a:r>
              <a:rPr lang="en-ID" sz="1800" dirty="0"/>
              <a:t> </a:t>
            </a:r>
            <a:r>
              <a:rPr lang="en-ID" sz="1800" dirty="0" err="1"/>
              <a:t>anggota</a:t>
            </a:r>
            <a:r>
              <a:rPr lang="en-ID" sz="1800" dirty="0"/>
              <a:t> </a:t>
            </a:r>
            <a:r>
              <a:rPr lang="en-ID" sz="1800" dirty="0" err="1"/>
              <a:t>kelompok</a:t>
            </a:r>
            <a:r>
              <a:rPr lang="en-ID" sz="1800" dirty="0"/>
              <a:t>, </a:t>
            </a:r>
            <a:r>
              <a:rPr lang="en-ID" sz="1800" dirty="0" err="1"/>
              <a:t>sehingga</a:t>
            </a:r>
            <a:r>
              <a:rPr lang="en-ID" sz="1800" dirty="0"/>
              <a:t> </a:t>
            </a:r>
            <a:r>
              <a:rPr lang="en-ID" sz="1800" dirty="0" err="1"/>
              <a:t>dapat</a:t>
            </a:r>
            <a:r>
              <a:rPr lang="en-ID" sz="1800" dirty="0"/>
              <a:t> </a:t>
            </a:r>
            <a:r>
              <a:rPr lang="en-ID" sz="1800" dirty="0" err="1"/>
              <a:t>saling</a:t>
            </a:r>
            <a:r>
              <a:rPr lang="en-ID" sz="1800" dirty="0"/>
              <a:t> </a:t>
            </a:r>
            <a:r>
              <a:rPr lang="en-ID" sz="1800" dirty="0" err="1"/>
              <a:t>mendukung</a:t>
            </a:r>
            <a:r>
              <a:rPr lang="en-ID" sz="1800" dirty="0"/>
              <a:t> </a:t>
            </a:r>
            <a:r>
              <a:rPr lang="en-ID" sz="1800" dirty="0" err="1"/>
              <a:t>dalam</a:t>
            </a:r>
            <a:r>
              <a:rPr lang="en-ID" sz="1800" dirty="0"/>
              <a:t> </a:t>
            </a:r>
            <a:r>
              <a:rPr lang="en-ID" sz="1800" dirty="0" err="1"/>
              <a:t>menghadapi</a:t>
            </a:r>
            <a:r>
              <a:rPr lang="en-ID" sz="1800" dirty="0"/>
              <a:t> </a:t>
            </a:r>
            <a:r>
              <a:rPr lang="en-ID" sz="1800" dirty="0" err="1"/>
              <a:t>tantangan</a:t>
            </a:r>
            <a:r>
              <a:rPr lang="en-ID" sz="1800" dirty="0"/>
              <a:t> </a:t>
            </a:r>
            <a:r>
              <a:rPr lang="en-ID" sz="1800" dirty="0" err="1"/>
              <a:t>budidaya</a:t>
            </a:r>
            <a:r>
              <a:rPr lang="en-ID" sz="1800" dirty="0"/>
              <a:t>.</a:t>
            </a:r>
          </a:p>
        </p:txBody>
      </p:sp>
      <p:pic>
        <p:nvPicPr>
          <p:cNvPr id="5" name="Picture 10" descr="Perempuan dan Tambak Udang | JALA Blog">
            <a:extLst>
              <a:ext uri="{FF2B5EF4-FFF2-40B4-BE49-F238E27FC236}">
                <a16:creationId xmlns:a16="http://schemas.microsoft.com/office/drawing/2014/main" id="{217B159D-6FA0-8770-E068-63FC30C3DA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6800" y="1153006"/>
            <a:ext cx="3437470" cy="23753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6" descr="Mengenal Sebutan Penting Dalam Budidaya Tambak Udang | My XXX Hot Girl">
            <a:extLst>
              <a:ext uri="{FF2B5EF4-FFF2-40B4-BE49-F238E27FC236}">
                <a16:creationId xmlns:a16="http://schemas.microsoft.com/office/drawing/2014/main" id="{D1B91326-6096-1223-34B8-BF840B9D10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86800" y="3751507"/>
            <a:ext cx="3437469" cy="2809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129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93210-A94E-8A21-59AD-58B1F26C68CF}"/>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A11DECCA-9CEC-6202-7062-59FF90B05976}"/>
              </a:ext>
            </a:extLst>
          </p:cNvPr>
          <p:cNvPicPr preferRelativeResize="0"/>
          <p:nvPr/>
        </p:nvPicPr>
        <p:blipFill rotWithShape="1">
          <a:blip r:embed="rId3">
            <a:alphaModFix/>
          </a:blip>
          <a:srcRect/>
          <a:stretch/>
        </p:blipFill>
        <p:spPr>
          <a:xfrm>
            <a:off x="-1" y="1"/>
            <a:ext cx="2751083" cy="787400"/>
          </a:xfrm>
          <a:prstGeom prst="rect">
            <a:avLst/>
          </a:prstGeom>
          <a:noFill/>
          <a:ln>
            <a:noFill/>
          </a:ln>
        </p:spPr>
      </p:pic>
      <p:sp>
        <p:nvSpPr>
          <p:cNvPr id="3" name="Title 1">
            <a:extLst>
              <a:ext uri="{FF2B5EF4-FFF2-40B4-BE49-F238E27FC236}">
                <a16:creationId xmlns:a16="http://schemas.microsoft.com/office/drawing/2014/main" id="{E7639A3F-FAAB-0549-622F-3ACAA8B9E7CB}"/>
              </a:ext>
            </a:extLst>
          </p:cNvPr>
          <p:cNvSpPr>
            <a:spLocks noGrp="1"/>
          </p:cNvSpPr>
          <p:nvPr>
            <p:ph type="title"/>
          </p:nvPr>
        </p:nvSpPr>
        <p:spPr>
          <a:xfrm>
            <a:off x="2920999" y="0"/>
            <a:ext cx="7882468" cy="711200"/>
          </a:xfrm>
          <a:solidFill>
            <a:schemeClr val="accent1">
              <a:lumMod val="40000"/>
              <a:lumOff val="60000"/>
            </a:schemeClr>
          </a:solidFill>
        </p:spPr>
        <p:txBody>
          <a:bodyPr>
            <a:noAutofit/>
          </a:bodyPr>
          <a:lstStyle/>
          <a:p>
            <a:pPr algn="ct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Urgensi</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Keterlibatan</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Perempuan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Sebagai</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Pengurus</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dan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Anggota</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Pokdakan</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Udang</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Vaname</a:t>
            </a:r>
            <a:endParaRPr lang="en-ID" sz="2800" b="1" dirty="0">
              <a:latin typeface="Quattrocento Sans" panose="020B05020500000200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6A06DF55-137C-C3FC-739A-342A00F309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7112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987A73B4-DA9B-9099-72D7-4762140E0008}"/>
              </a:ext>
            </a:extLst>
          </p:cNvPr>
          <p:cNvSpPr>
            <a:spLocks noGrp="1"/>
          </p:cNvSpPr>
          <p:nvPr>
            <p:ph idx="1"/>
          </p:nvPr>
        </p:nvSpPr>
        <p:spPr>
          <a:xfrm>
            <a:off x="160867" y="787402"/>
            <a:ext cx="11779157" cy="6070598"/>
          </a:xfrm>
          <a:solidFill>
            <a:schemeClr val="bg1"/>
          </a:solidFill>
        </p:spPr>
        <p:txBody>
          <a:bodyPr>
            <a:noAutofit/>
          </a:bodyPr>
          <a:lstStyle/>
          <a:p>
            <a:pPr marL="342900" indent="-342900">
              <a:buAutoNum type="arabicPeriod"/>
            </a:pPr>
            <a:r>
              <a:rPr lang="en-ID" sz="1800" b="1" dirty="0" err="1"/>
              <a:t>Pemberdayaan</a:t>
            </a:r>
            <a:r>
              <a:rPr lang="en-ID" sz="1800" b="1" dirty="0"/>
              <a:t> Ekonomi Perempuan</a:t>
            </a:r>
            <a:r>
              <a:rPr lang="en-ID" sz="1800" dirty="0"/>
              <a:t>. (1) </a:t>
            </a:r>
            <a:r>
              <a:rPr lang="en-ID" sz="1800" dirty="0" err="1"/>
              <a:t>Budidaya</a:t>
            </a:r>
            <a:r>
              <a:rPr lang="en-ID" sz="1800" dirty="0"/>
              <a:t> </a:t>
            </a:r>
            <a:r>
              <a:rPr lang="en-ID" sz="1800" dirty="0" err="1"/>
              <a:t>udang</a:t>
            </a:r>
            <a:r>
              <a:rPr lang="en-ID" sz="1800" dirty="0"/>
              <a:t> </a:t>
            </a:r>
            <a:r>
              <a:rPr lang="en-ID" sz="1800" dirty="0" err="1"/>
              <a:t>vaname</a:t>
            </a:r>
            <a:r>
              <a:rPr lang="en-ID" sz="1800" dirty="0"/>
              <a:t> </a:t>
            </a:r>
            <a:r>
              <a:rPr lang="en-ID" sz="1800" dirty="0" err="1"/>
              <a:t>memiliki</a:t>
            </a:r>
            <a:r>
              <a:rPr lang="en-ID" sz="1800" dirty="0"/>
              <a:t> </a:t>
            </a:r>
            <a:r>
              <a:rPr lang="en-ID" sz="1800" dirty="0" err="1"/>
              <a:t>potensi</a:t>
            </a:r>
            <a:r>
              <a:rPr lang="en-ID" sz="1800" dirty="0"/>
              <a:t> </a:t>
            </a:r>
            <a:r>
              <a:rPr lang="en-ID" sz="1800" dirty="0" err="1"/>
              <a:t>ekonomi</a:t>
            </a:r>
            <a:r>
              <a:rPr lang="en-ID" sz="1800" dirty="0"/>
              <a:t> </a:t>
            </a:r>
            <a:r>
              <a:rPr lang="en-ID" sz="1800" dirty="0" err="1"/>
              <a:t>tinggi</a:t>
            </a:r>
            <a:r>
              <a:rPr lang="en-ID" sz="1800" dirty="0"/>
              <a:t>. </a:t>
            </a:r>
            <a:r>
              <a:rPr lang="en-ID" sz="1800" dirty="0" err="1"/>
              <a:t>Keterlibatan</a:t>
            </a:r>
            <a:r>
              <a:rPr lang="en-ID" sz="1800" dirty="0"/>
              <a:t> </a:t>
            </a:r>
            <a:r>
              <a:rPr lang="en-ID" sz="1800" dirty="0" err="1"/>
              <a:t>perempuan</a:t>
            </a:r>
            <a:r>
              <a:rPr lang="en-ID" sz="1800" dirty="0"/>
              <a:t> </a:t>
            </a:r>
            <a:r>
              <a:rPr lang="en-ID" sz="1800" dirty="0" err="1"/>
              <a:t>dalam</a:t>
            </a:r>
            <a:r>
              <a:rPr lang="en-ID" sz="1800" dirty="0"/>
              <a:t> </a:t>
            </a:r>
            <a:r>
              <a:rPr lang="en-ID" sz="1800" dirty="0" err="1"/>
              <a:t>pengelolaan</a:t>
            </a:r>
            <a:r>
              <a:rPr lang="en-ID" sz="1800" dirty="0"/>
              <a:t> </a:t>
            </a:r>
            <a:r>
              <a:rPr lang="en-ID" sz="1800" dirty="0" err="1"/>
              <a:t>pokdakan</a:t>
            </a:r>
            <a:r>
              <a:rPr lang="en-ID" sz="1800" dirty="0"/>
              <a:t> </a:t>
            </a:r>
            <a:r>
              <a:rPr lang="en-ID" sz="1800" dirty="0" err="1"/>
              <a:t>dapat</a:t>
            </a:r>
            <a:r>
              <a:rPr lang="en-ID" sz="1800" dirty="0"/>
              <a:t> </a:t>
            </a:r>
            <a:r>
              <a:rPr lang="en-ID" sz="1800" dirty="0" err="1"/>
              <a:t>meningkatkan</a:t>
            </a:r>
            <a:r>
              <a:rPr lang="en-ID" sz="1800" dirty="0"/>
              <a:t> </a:t>
            </a:r>
            <a:r>
              <a:rPr lang="en-ID" sz="1800" dirty="0" err="1"/>
              <a:t>akses</a:t>
            </a:r>
            <a:r>
              <a:rPr lang="en-ID" sz="1800" dirty="0"/>
              <a:t> </a:t>
            </a:r>
            <a:r>
              <a:rPr lang="en-ID" sz="1800" dirty="0" err="1"/>
              <a:t>mereka</a:t>
            </a:r>
            <a:r>
              <a:rPr lang="en-ID" sz="1800" dirty="0"/>
              <a:t> </a:t>
            </a:r>
            <a:r>
              <a:rPr lang="en-ID" sz="1800" dirty="0" err="1"/>
              <a:t>terhadap</a:t>
            </a:r>
            <a:r>
              <a:rPr lang="en-ID" sz="1800" dirty="0"/>
              <a:t> </a:t>
            </a:r>
            <a:r>
              <a:rPr lang="en-ID" sz="1800" dirty="0" err="1"/>
              <a:t>sumber</a:t>
            </a:r>
            <a:r>
              <a:rPr lang="en-ID" sz="1800" dirty="0"/>
              <a:t> </a:t>
            </a:r>
            <a:r>
              <a:rPr lang="en-ID" sz="1800" dirty="0" err="1"/>
              <a:t>daya</a:t>
            </a:r>
            <a:r>
              <a:rPr lang="en-ID" sz="1800" dirty="0"/>
              <a:t>, </a:t>
            </a:r>
            <a:r>
              <a:rPr lang="en-ID" sz="1800" dirty="0" err="1"/>
              <a:t>pelatihan</a:t>
            </a:r>
            <a:r>
              <a:rPr lang="en-ID" sz="1800" dirty="0"/>
              <a:t>, dan </a:t>
            </a:r>
            <a:r>
              <a:rPr lang="en-ID" sz="1800" dirty="0" err="1"/>
              <a:t>pendapatan</a:t>
            </a:r>
            <a:r>
              <a:rPr lang="en-ID" sz="1800" dirty="0"/>
              <a:t>. (2) Perempuan yang </a:t>
            </a:r>
            <a:r>
              <a:rPr lang="en-ID" sz="1800" dirty="0" err="1"/>
              <a:t>berperan</a:t>
            </a:r>
            <a:r>
              <a:rPr lang="en-ID" sz="1800" dirty="0"/>
              <a:t> </a:t>
            </a:r>
            <a:r>
              <a:rPr lang="en-ID" sz="1800" dirty="0" err="1"/>
              <a:t>sebagai</a:t>
            </a:r>
            <a:r>
              <a:rPr lang="en-ID" sz="1800" dirty="0"/>
              <a:t> </a:t>
            </a:r>
            <a:r>
              <a:rPr lang="en-ID" sz="1800" dirty="0" err="1"/>
              <a:t>pengurus</a:t>
            </a:r>
            <a:r>
              <a:rPr lang="en-ID" sz="1800" dirty="0"/>
              <a:t> </a:t>
            </a:r>
            <a:r>
              <a:rPr lang="en-ID" sz="1800" dirty="0" err="1"/>
              <a:t>memiliki</a:t>
            </a:r>
            <a:r>
              <a:rPr lang="en-ID" sz="1800" dirty="0"/>
              <a:t> </a:t>
            </a:r>
            <a:r>
              <a:rPr lang="en-ID" sz="1800" dirty="0" err="1"/>
              <a:t>peluang</a:t>
            </a:r>
            <a:r>
              <a:rPr lang="en-ID" sz="1800" dirty="0"/>
              <a:t> </a:t>
            </a:r>
            <a:r>
              <a:rPr lang="en-ID" sz="1800" dirty="0" err="1"/>
              <a:t>lebih</a:t>
            </a:r>
            <a:r>
              <a:rPr lang="en-ID" sz="1800" dirty="0"/>
              <a:t> </a:t>
            </a:r>
            <a:r>
              <a:rPr lang="en-ID" sz="1800" dirty="0" err="1"/>
              <a:t>besar</a:t>
            </a:r>
            <a:r>
              <a:rPr lang="en-ID" sz="1800" dirty="0"/>
              <a:t> </a:t>
            </a:r>
            <a:r>
              <a:rPr lang="en-ID" sz="1800" dirty="0" err="1"/>
              <a:t>untuk</a:t>
            </a:r>
            <a:r>
              <a:rPr lang="en-ID" sz="1800" dirty="0"/>
              <a:t> </a:t>
            </a:r>
            <a:r>
              <a:rPr lang="en-ID" sz="1800" dirty="0" err="1"/>
              <a:t>menentukan</a:t>
            </a:r>
            <a:r>
              <a:rPr lang="en-ID" sz="1800" dirty="0"/>
              <a:t> </a:t>
            </a:r>
            <a:r>
              <a:rPr lang="en-ID" sz="1800" dirty="0" err="1"/>
              <a:t>arah</a:t>
            </a:r>
            <a:r>
              <a:rPr lang="en-ID" sz="1800" dirty="0"/>
              <a:t> </a:t>
            </a:r>
            <a:r>
              <a:rPr lang="en-ID" sz="1800" dirty="0" err="1"/>
              <a:t>kegiatan</a:t>
            </a:r>
            <a:r>
              <a:rPr lang="en-ID" sz="1800" dirty="0"/>
              <a:t> </a:t>
            </a:r>
            <a:r>
              <a:rPr lang="en-ID" sz="1800" dirty="0" err="1"/>
              <a:t>usaha</a:t>
            </a:r>
            <a:r>
              <a:rPr lang="en-ID" sz="1800" dirty="0"/>
              <a:t> dan </a:t>
            </a:r>
            <a:r>
              <a:rPr lang="en-ID" sz="1800" dirty="0" err="1"/>
              <a:t>menikmati</a:t>
            </a:r>
            <a:r>
              <a:rPr lang="en-ID" sz="1800" dirty="0"/>
              <a:t> </a:t>
            </a:r>
            <a:r>
              <a:rPr lang="en-ID" sz="1800" dirty="0" err="1"/>
              <a:t>hasilnya</a:t>
            </a:r>
            <a:r>
              <a:rPr lang="en-ID" sz="1800" dirty="0"/>
              <a:t> </a:t>
            </a:r>
            <a:r>
              <a:rPr lang="en-ID" sz="1800" dirty="0" err="1"/>
              <a:t>secara</a:t>
            </a:r>
            <a:r>
              <a:rPr lang="en-ID" sz="1800" dirty="0"/>
              <a:t> </a:t>
            </a:r>
            <a:r>
              <a:rPr lang="en-ID" sz="1800" dirty="0" err="1"/>
              <a:t>langsung</a:t>
            </a:r>
            <a:r>
              <a:rPr lang="en-ID" sz="1800" dirty="0"/>
              <a:t>.</a:t>
            </a:r>
          </a:p>
          <a:p>
            <a:pPr marL="342900" indent="-342900">
              <a:buAutoNum type="arabicPeriod"/>
            </a:pPr>
            <a:r>
              <a:rPr lang="en-ID" sz="1800" b="1" dirty="0" err="1"/>
              <a:t>Kesetaraan</a:t>
            </a:r>
            <a:r>
              <a:rPr lang="en-ID" sz="1800" b="1" dirty="0"/>
              <a:t> Gender</a:t>
            </a:r>
            <a:r>
              <a:rPr lang="en-ID" sz="1800" dirty="0"/>
              <a:t>. (1) </a:t>
            </a:r>
            <a:r>
              <a:rPr lang="en-ID" sz="1800" dirty="0" err="1"/>
              <a:t>Partisipasi</a:t>
            </a:r>
            <a:r>
              <a:rPr lang="en-ID" sz="1800" dirty="0"/>
              <a:t> </a:t>
            </a:r>
            <a:r>
              <a:rPr lang="en-ID" sz="1800" dirty="0" err="1"/>
              <a:t>perempuan</a:t>
            </a:r>
            <a:r>
              <a:rPr lang="en-ID" sz="1800" dirty="0"/>
              <a:t> di level </a:t>
            </a:r>
            <a:r>
              <a:rPr lang="en-ID" sz="1800" dirty="0" err="1"/>
              <a:t>pengurus</a:t>
            </a:r>
            <a:r>
              <a:rPr lang="en-ID" sz="1800" dirty="0"/>
              <a:t> </a:t>
            </a:r>
            <a:r>
              <a:rPr lang="en-ID" sz="1800" dirty="0" err="1"/>
              <a:t>mendukung</a:t>
            </a:r>
            <a:r>
              <a:rPr lang="en-ID" sz="1800" dirty="0"/>
              <a:t> </a:t>
            </a:r>
            <a:r>
              <a:rPr lang="en-ID" sz="1800" dirty="0" err="1"/>
              <a:t>pencapaian</a:t>
            </a:r>
            <a:r>
              <a:rPr lang="en-ID" sz="1800" dirty="0"/>
              <a:t> Tujuan Pembangunan </a:t>
            </a:r>
            <a:r>
              <a:rPr lang="en-ID" sz="1800" dirty="0" err="1"/>
              <a:t>Berkelanjutan</a:t>
            </a:r>
            <a:r>
              <a:rPr lang="en-ID" sz="1800" dirty="0"/>
              <a:t> (TPB/SDGs), </a:t>
            </a:r>
            <a:r>
              <a:rPr lang="en-ID" sz="1800" dirty="0" err="1"/>
              <a:t>terutama</a:t>
            </a:r>
            <a:r>
              <a:rPr lang="en-ID" sz="1800" dirty="0"/>
              <a:t> </a:t>
            </a:r>
            <a:r>
              <a:rPr lang="en-ID" sz="1800" dirty="0" err="1"/>
              <a:t>tujuan</a:t>
            </a:r>
            <a:r>
              <a:rPr lang="en-ID" sz="1800" dirty="0"/>
              <a:t> ke-5 </a:t>
            </a:r>
            <a:r>
              <a:rPr lang="en-ID" sz="1800" dirty="0" err="1"/>
              <a:t>tentang</a:t>
            </a:r>
            <a:r>
              <a:rPr lang="en-ID" sz="1800" dirty="0"/>
              <a:t> </a:t>
            </a:r>
            <a:r>
              <a:rPr lang="en-ID" sz="1800" dirty="0" err="1"/>
              <a:t>kesetaraan</a:t>
            </a:r>
            <a:r>
              <a:rPr lang="en-ID" sz="1800" dirty="0"/>
              <a:t> gender. (2) Dalam </a:t>
            </a:r>
            <a:r>
              <a:rPr lang="en-ID" sz="1800" dirty="0" err="1"/>
              <a:t>banyak</a:t>
            </a:r>
            <a:r>
              <a:rPr lang="en-ID" sz="1800" dirty="0"/>
              <a:t> </a:t>
            </a:r>
            <a:r>
              <a:rPr lang="en-ID" sz="1800" dirty="0" err="1"/>
              <a:t>kasus</a:t>
            </a:r>
            <a:r>
              <a:rPr lang="en-ID" sz="1800" dirty="0"/>
              <a:t>, </a:t>
            </a:r>
            <a:r>
              <a:rPr lang="en-ID" sz="1800" dirty="0" err="1"/>
              <a:t>perempuan</a:t>
            </a:r>
            <a:r>
              <a:rPr lang="en-ID" sz="1800" dirty="0"/>
              <a:t> </a:t>
            </a:r>
            <a:r>
              <a:rPr lang="en-ID" sz="1800" dirty="0" err="1"/>
              <a:t>masih</a:t>
            </a:r>
            <a:r>
              <a:rPr lang="en-ID" sz="1800" dirty="0"/>
              <a:t> </a:t>
            </a:r>
            <a:r>
              <a:rPr lang="en-ID" sz="1800" dirty="0" err="1"/>
              <a:t>diposisikan</a:t>
            </a:r>
            <a:r>
              <a:rPr lang="en-ID" sz="1800" dirty="0"/>
              <a:t> </a:t>
            </a:r>
            <a:r>
              <a:rPr lang="en-ID" sz="1800" dirty="0" err="1"/>
              <a:t>hanya</a:t>
            </a:r>
            <a:r>
              <a:rPr lang="en-ID" sz="1800" dirty="0"/>
              <a:t> </a:t>
            </a:r>
            <a:r>
              <a:rPr lang="en-ID" sz="1800" dirty="0" err="1"/>
              <a:t>sebagai</a:t>
            </a:r>
            <a:r>
              <a:rPr lang="en-ID" sz="1800" dirty="0"/>
              <a:t> </a:t>
            </a:r>
            <a:r>
              <a:rPr lang="en-ID" sz="1800" dirty="0" err="1"/>
              <a:t>pekerja</a:t>
            </a:r>
            <a:r>
              <a:rPr lang="en-ID" sz="1800" dirty="0"/>
              <a:t> </a:t>
            </a:r>
            <a:r>
              <a:rPr lang="en-ID" sz="1800" dirty="0" err="1"/>
              <a:t>pendukung</a:t>
            </a:r>
            <a:r>
              <a:rPr lang="en-ID" sz="1800" dirty="0"/>
              <a:t>. </a:t>
            </a:r>
            <a:r>
              <a:rPr lang="en-ID" sz="1800" dirty="0" err="1"/>
              <a:t>Dengan</a:t>
            </a:r>
            <a:r>
              <a:rPr lang="en-ID" sz="1800" dirty="0"/>
              <a:t> </a:t>
            </a:r>
            <a:r>
              <a:rPr lang="en-ID" sz="1800" dirty="0" err="1"/>
              <a:t>menjadi</a:t>
            </a:r>
            <a:r>
              <a:rPr lang="en-ID" sz="1800" dirty="0"/>
              <a:t> </a:t>
            </a:r>
            <a:r>
              <a:rPr lang="en-ID" sz="1800" dirty="0" err="1"/>
              <a:t>pengurus</a:t>
            </a:r>
            <a:r>
              <a:rPr lang="en-ID" sz="1800" dirty="0"/>
              <a:t>, </a:t>
            </a:r>
            <a:r>
              <a:rPr lang="en-ID" sz="1800" dirty="0" err="1"/>
              <a:t>mereka</a:t>
            </a:r>
            <a:r>
              <a:rPr lang="en-ID" sz="1800" dirty="0"/>
              <a:t> </a:t>
            </a:r>
            <a:r>
              <a:rPr lang="en-ID" sz="1800" dirty="0" err="1"/>
              <a:t>dapat</a:t>
            </a:r>
            <a:r>
              <a:rPr lang="en-ID" sz="1800" dirty="0"/>
              <a:t> </a:t>
            </a:r>
            <a:r>
              <a:rPr lang="en-ID" sz="1800" dirty="0" err="1"/>
              <a:t>mengambil</a:t>
            </a:r>
            <a:r>
              <a:rPr lang="en-ID" sz="1800" dirty="0"/>
              <a:t> </a:t>
            </a:r>
            <a:r>
              <a:rPr lang="en-ID" sz="1800" dirty="0" err="1"/>
              <a:t>peran</a:t>
            </a:r>
            <a:r>
              <a:rPr lang="en-ID" sz="1800" dirty="0"/>
              <a:t> </a:t>
            </a:r>
            <a:r>
              <a:rPr lang="en-ID" sz="1800" dirty="0" err="1"/>
              <a:t>dalam</a:t>
            </a:r>
            <a:r>
              <a:rPr lang="en-ID" sz="1800" dirty="0"/>
              <a:t> </a:t>
            </a:r>
            <a:r>
              <a:rPr lang="en-ID" sz="1800" dirty="0" err="1"/>
              <a:t>pengambilan</a:t>
            </a:r>
            <a:r>
              <a:rPr lang="en-ID" sz="1800" dirty="0"/>
              <a:t> </a:t>
            </a:r>
            <a:r>
              <a:rPr lang="en-ID" sz="1800" dirty="0" err="1"/>
              <a:t>keputusan</a:t>
            </a:r>
            <a:r>
              <a:rPr lang="en-ID" sz="1800" dirty="0"/>
              <a:t>.</a:t>
            </a:r>
          </a:p>
          <a:p>
            <a:pPr marL="342900" indent="-342900">
              <a:buAutoNum type="arabicPeriod"/>
            </a:pPr>
            <a:r>
              <a:rPr lang="en-ID" sz="1800" b="1" dirty="0" err="1"/>
              <a:t>Penguatan</a:t>
            </a:r>
            <a:r>
              <a:rPr lang="en-ID" sz="1800" b="1" dirty="0"/>
              <a:t> </a:t>
            </a:r>
            <a:r>
              <a:rPr lang="en-ID" sz="1800" b="1" dirty="0" err="1"/>
              <a:t>Kelembagaan</a:t>
            </a:r>
            <a:r>
              <a:rPr lang="en-ID" sz="1800" b="1" dirty="0"/>
              <a:t> </a:t>
            </a:r>
            <a:r>
              <a:rPr lang="en-ID" sz="1800" b="1" dirty="0" err="1"/>
              <a:t>Pokdakan</a:t>
            </a:r>
            <a:r>
              <a:rPr lang="en-ID" sz="1800" dirty="0"/>
              <a:t>. (1) </a:t>
            </a:r>
            <a:r>
              <a:rPr lang="en-ID" sz="1800" dirty="0" err="1"/>
              <a:t>Kepemimpinan</a:t>
            </a:r>
            <a:r>
              <a:rPr lang="en-ID" sz="1800" dirty="0"/>
              <a:t> </a:t>
            </a:r>
            <a:r>
              <a:rPr lang="en-ID" sz="1800" dirty="0" err="1"/>
              <a:t>perempuan</a:t>
            </a:r>
            <a:r>
              <a:rPr lang="en-ID" sz="1800" dirty="0"/>
              <a:t> </a:t>
            </a:r>
            <a:r>
              <a:rPr lang="en-ID" sz="1800" dirty="0" err="1"/>
              <a:t>sering</a:t>
            </a:r>
            <a:r>
              <a:rPr lang="en-ID" sz="1800" dirty="0"/>
              <a:t> kali </a:t>
            </a:r>
            <a:r>
              <a:rPr lang="en-ID" sz="1800" dirty="0" err="1"/>
              <a:t>membawa</a:t>
            </a:r>
            <a:r>
              <a:rPr lang="en-ID" sz="1800" dirty="0"/>
              <a:t> </a:t>
            </a:r>
            <a:r>
              <a:rPr lang="en-ID" sz="1800" dirty="0" err="1"/>
              <a:t>perspektif</a:t>
            </a:r>
            <a:r>
              <a:rPr lang="en-ID" sz="1800" dirty="0"/>
              <a:t> </a:t>
            </a:r>
            <a:r>
              <a:rPr lang="en-ID" sz="1800" dirty="0" err="1"/>
              <a:t>baru</a:t>
            </a:r>
            <a:r>
              <a:rPr lang="en-ID" sz="1800" dirty="0"/>
              <a:t> </a:t>
            </a:r>
            <a:r>
              <a:rPr lang="en-ID" sz="1800" dirty="0" err="1"/>
              <a:t>dalam</a:t>
            </a:r>
            <a:r>
              <a:rPr lang="en-ID" sz="1800" dirty="0"/>
              <a:t> </a:t>
            </a:r>
            <a:r>
              <a:rPr lang="en-ID" sz="1800" dirty="0" err="1"/>
              <a:t>manajemen</a:t>
            </a:r>
            <a:r>
              <a:rPr lang="en-ID" sz="1800" dirty="0"/>
              <a:t>, </a:t>
            </a:r>
            <a:r>
              <a:rPr lang="en-ID" sz="1800" dirty="0" err="1"/>
              <a:t>komunikasi</a:t>
            </a:r>
            <a:r>
              <a:rPr lang="en-ID" sz="1800" dirty="0"/>
              <a:t>, dan </a:t>
            </a:r>
            <a:r>
              <a:rPr lang="en-ID" sz="1800" dirty="0" err="1"/>
              <a:t>kerja</a:t>
            </a:r>
            <a:r>
              <a:rPr lang="en-ID" sz="1800" dirty="0"/>
              <a:t> </a:t>
            </a:r>
            <a:r>
              <a:rPr lang="en-ID" sz="1800" dirty="0" err="1"/>
              <a:t>sama</a:t>
            </a:r>
            <a:r>
              <a:rPr lang="en-ID" sz="1800" dirty="0"/>
              <a:t> </a:t>
            </a:r>
            <a:r>
              <a:rPr lang="en-ID" sz="1800" dirty="0" err="1"/>
              <a:t>tim.</a:t>
            </a:r>
            <a:r>
              <a:rPr lang="en-ID" sz="1800" dirty="0"/>
              <a:t> (2) Perempuan </a:t>
            </a:r>
            <a:r>
              <a:rPr lang="en-ID" sz="1800" dirty="0" err="1"/>
              <a:t>dikenal</a:t>
            </a:r>
            <a:r>
              <a:rPr lang="en-ID" sz="1800" dirty="0"/>
              <a:t> </a:t>
            </a:r>
            <a:r>
              <a:rPr lang="en-ID" sz="1800" dirty="0" err="1"/>
              <a:t>lebih</a:t>
            </a:r>
            <a:r>
              <a:rPr lang="en-ID" sz="1800" dirty="0"/>
              <a:t> detail dan </a:t>
            </a:r>
            <a:r>
              <a:rPr lang="en-ID" sz="1800" dirty="0" err="1"/>
              <a:t>hati-hati</a:t>
            </a:r>
            <a:r>
              <a:rPr lang="en-ID" sz="1800" dirty="0"/>
              <a:t> </a:t>
            </a:r>
            <a:r>
              <a:rPr lang="en-ID" sz="1800" dirty="0" err="1"/>
              <a:t>dalam</a:t>
            </a:r>
            <a:r>
              <a:rPr lang="en-ID" sz="1800" dirty="0"/>
              <a:t> </a:t>
            </a:r>
            <a:r>
              <a:rPr lang="en-ID" sz="1800" dirty="0" err="1"/>
              <a:t>pengelolaan</a:t>
            </a:r>
            <a:r>
              <a:rPr lang="en-ID" sz="1800" dirty="0"/>
              <a:t> </a:t>
            </a:r>
            <a:r>
              <a:rPr lang="en-ID" sz="1800" dirty="0" err="1"/>
              <a:t>keuangan</a:t>
            </a:r>
            <a:r>
              <a:rPr lang="en-ID" sz="1800" dirty="0"/>
              <a:t> dan </a:t>
            </a:r>
            <a:r>
              <a:rPr lang="en-ID" sz="1800" dirty="0" err="1"/>
              <a:t>administrasi</a:t>
            </a:r>
            <a:r>
              <a:rPr lang="en-ID" sz="1800" dirty="0"/>
              <a:t>, yang </a:t>
            </a:r>
            <a:r>
              <a:rPr lang="en-ID" sz="1800" dirty="0" err="1"/>
              <a:t>penting</a:t>
            </a:r>
            <a:r>
              <a:rPr lang="en-ID" sz="1800" dirty="0"/>
              <a:t> </a:t>
            </a:r>
            <a:r>
              <a:rPr lang="en-ID" sz="1800" dirty="0" err="1"/>
              <a:t>dalam</a:t>
            </a:r>
            <a:r>
              <a:rPr lang="en-ID" sz="1800" dirty="0"/>
              <a:t> </a:t>
            </a:r>
            <a:r>
              <a:rPr lang="en-ID" sz="1800" dirty="0" err="1"/>
              <a:t>manajemen</a:t>
            </a:r>
            <a:r>
              <a:rPr lang="en-ID" sz="1800" dirty="0"/>
              <a:t> </a:t>
            </a:r>
            <a:r>
              <a:rPr lang="en-ID" sz="1800" dirty="0" err="1"/>
              <a:t>pokdakan</a:t>
            </a:r>
            <a:r>
              <a:rPr lang="en-ID" sz="1800" dirty="0"/>
              <a:t>.</a:t>
            </a:r>
          </a:p>
          <a:p>
            <a:pPr marL="342900" indent="-342900">
              <a:buAutoNum type="arabicPeriod"/>
            </a:pPr>
            <a:r>
              <a:rPr lang="en-ID" sz="1800" b="1" dirty="0" err="1"/>
              <a:t>Ketahanan</a:t>
            </a:r>
            <a:r>
              <a:rPr lang="en-ID" sz="1800" b="1" dirty="0"/>
              <a:t> Sosial dan </a:t>
            </a:r>
            <a:r>
              <a:rPr lang="en-ID" sz="1800" b="1" dirty="0" err="1"/>
              <a:t>Keluarga</a:t>
            </a:r>
            <a:r>
              <a:rPr lang="en-ID" sz="1800" dirty="0"/>
              <a:t>. (1)  </a:t>
            </a:r>
            <a:r>
              <a:rPr lang="en-ID" sz="1800" dirty="0" err="1"/>
              <a:t>Keterlibatan</a:t>
            </a:r>
            <a:r>
              <a:rPr lang="en-ID" sz="1800" dirty="0"/>
              <a:t> </a:t>
            </a:r>
            <a:r>
              <a:rPr lang="en-ID" sz="1800" dirty="0" err="1"/>
              <a:t>perempuan</a:t>
            </a:r>
            <a:r>
              <a:rPr lang="en-ID" sz="1800" dirty="0"/>
              <a:t> </a:t>
            </a:r>
            <a:r>
              <a:rPr lang="en-ID" sz="1800" dirty="0" err="1"/>
              <a:t>dalam</a:t>
            </a:r>
            <a:r>
              <a:rPr lang="en-ID" sz="1800" dirty="0"/>
              <a:t> </a:t>
            </a:r>
            <a:r>
              <a:rPr lang="en-ID" sz="1800" dirty="0" err="1"/>
              <a:t>pokdakan</a:t>
            </a:r>
            <a:r>
              <a:rPr lang="en-ID" sz="1800" dirty="0"/>
              <a:t> </a:t>
            </a:r>
            <a:r>
              <a:rPr lang="en-ID" sz="1800" dirty="0" err="1"/>
              <a:t>turut</a:t>
            </a:r>
            <a:r>
              <a:rPr lang="en-ID" sz="1800" dirty="0"/>
              <a:t> </a:t>
            </a:r>
            <a:r>
              <a:rPr lang="en-ID" sz="1800" dirty="0" err="1"/>
              <a:t>memperkuat</a:t>
            </a:r>
            <a:r>
              <a:rPr lang="en-ID" sz="1800" dirty="0"/>
              <a:t> </a:t>
            </a:r>
            <a:r>
              <a:rPr lang="en-ID" sz="1800" dirty="0" err="1"/>
              <a:t>ketahanan</a:t>
            </a:r>
            <a:r>
              <a:rPr lang="en-ID" sz="1800" dirty="0"/>
              <a:t> </a:t>
            </a:r>
            <a:r>
              <a:rPr lang="en-ID" sz="1800" dirty="0" err="1"/>
              <a:t>keluarga</a:t>
            </a:r>
            <a:r>
              <a:rPr lang="en-ID" sz="1800" dirty="0"/>
              <a:t> </a:t>
            </a:r>
            <a:r>
              <a:rPr lang="en-ID" sz="1800" dirty="0" err="1"/>
              <a:t>karena</a:t>
            </a:r>
            <a:r>
              <a:rPr lang="en-ID" sz="1800" dirty="0"/>
              <a:t> </a:t>
            </a:r>
            <a:r>
              <a:rPr lang="en-ID" sz="1800" dirty="0" err="1"/>
              <a:t>mereka</a:t>
            </a:r>
            <a:r>
              <a:rPr lang="en-ID" sz="1800" dirty="0"/>
              <a:t> </a:t>
            </a:r>
            <a:r>
              <a:rPr lang="en-ID" sz="1800" dirty="0" err="1"/>
              <a:t>dapat</a:t>
            </a:r>
            <a:r>
              <a:rPr lang="en-ID" sz="1800" dirty="0"/>
              <a:t> </a:t>
            </a:r>
            <a:r>
              <a:rPr lang="en-ID" sz="1800" dirty="0" err="1"/>
              <a:t>mengintegrasikan</a:t>
            </a:r>
            <a:r>
              <a:rPr lang="en-ID" sz="1800" dirty="0"/>
              <a:t> </a:t>
            </a:r>
            <a:r>
              <a:rPr lang="en-ID" sz="1800" dirty="0" err="1"/>
              <a:t>aktivitas</a:t>
            </a:r>
            <a:r>
              <a:rPr lang="en-ID" sz="1800" dirty="0"/>
              <a:t> </a:t>
            </a:r>
            <a:r>
              <a:rPr lang="en-ID" sz="1800" dirty="0" err="1"/>
              <a:t>ekonomi</a:t>
            </a:r>
            <a:r>
              <a:rPr lang="en-ID" sz="1800" dirty="0"/>
              <a:t> </a:t>
            </a:r>
            <a:r>
              <a:rPr lang="en-ID" sz="1800" dirty="0" err="1"/>
              <a:t>dengan</a:t>
            </a:r>
            <a:r>
              <a:rPr lang="en-ID" sz="1800" dirty="0"/>
              <a:t> </a:t>
            </a:r>
            <a:r>
              <a:rPr lang="en-ID" sz="1800" dirty="0" err="1"/>
              <a:t>kebutuhan</a:t>
            </a:r>
            <a:r>
              <a:rPr lang="en-ID" sz="1800" dirty="0"/>
              <a:t> </a:t>
            </a:r>
            <a:r>
              <a:rPr lang="en-ID" sz="1800" dirty="0" err="1"/>
              <a:t>rumah</a:t>
            </a:r>
            <a:r>
              <a:rPr lang="en-ID" sz="1800" dirty="0"/>
              <a:t> </a:t>
            </a:r>
            <a:r>
              <a:rPr lang="en-ID" sz="1800" dirty="0" err="1"/>
              <a:t>tangga</a:t>
            </a:r>
            <a:r>
              <a:rPr lang="en-ID" sz="1800" dirty="0"/>
              <a:t>.(2) Perempuan juga </a:t>
            </a:r>
            <a:r>
              <a:rPr lang="en-ID" sz="1800" dirty="0" err="1"/>
              <a:t>sering</a:t>
            </a:r>
            <a:r>
              <a:rPr lang="en-ID" sz="1800" dirty="0"/>
              <a:t> kali </a:t>
            </a:r>
            <a:r>
              <a:rPr lang="en-ID" sz="1800" dirty="0" err="1"/>
              <a:t>menjadi</a:t>
            </a:r>
            <a:r>
              <a:rPr lang="en-ID" sz="1800" dirty="0"/>
              <a:t> </a:t>
            </a:r>
            <a:r>
              <a:rPr lang="en-ID" sz="1800" dirty="0" err="1"/>
              <a:t>penggerak</a:t>
            </a:r>
            <a:r>
              <a:rPr lang="en-ID" sz="1800" dirty="0"/>
              <a:t> </a:t>
            </a:r>
            <a:r>
              <a:rPr lang="en-ID" sz="1800" dirty="0" err="1"/>
              <a:t>dalam</a:t>
            </a:r>
            <a:r>
              <a:rPr lang="en-ID" sz="1800" dirty="0"/>
              <a:t> </a:t>
            </a:r>
            <a:r>
              <a:rPr lang="en-ID" sz="1800" dirty="0" err="1"/>
              <a:t>kegiatan</a:t>
            </a:r>
            <a:r>
              <a:rPr lang="en-ID" sz="1800" dirty="0"/>
              <a:t> </a:t>
            </a:r>
            <a:r>
              <a:rPr lang="en-ID" sz="1800" dirty="0" err="1"/>
              <a:t>sosial</a:t>
            </a:r>
            <a:r>
              <a:rPr lang="en-ID" sz="1800" dirty="0"/>
              <a:t> </a:t>
            </a:r>
            <a:r>
              <a:rPr lang="en-ID" sz="1800" dirty="0" err="1"/>
              <a:t>kelompok</a:t>
            </a:r>
            <a:r>
              <a:rPr lang="en-ID" sz="1800" dirty="0"/>
              <a:t>, </a:t>
            </a:r>
            <a:r>
              <a:rPr lang="en-ID" sz="1800" dirty="0" err="1"/>
              <a:t>seperti</a:t>
            </a:r>
            <a:r>
              <a:rPr lang="en-ID" sz="1800" dirty="0"/>
              <a:t> </a:t>
            </a:r>
            <a:r>
              <a:rPr lang="en-ID" sz="1800" dirty="0" err="1"/>
              <a:t>penyuluhan</a:t>
            </a:r>
            <a:r>
              <a:rPr lang="en-ID" sz="1800" dirty="0"/>
              <a:t> </a:t>
            </a:r>
            <a:r>
              <a:rPr lang="en-ID" sz="1800" dirty="0" err="1"/>
              <a:t>atau</a:t>
            </a:r>
            <a:r>
              <a:rPr lang="en-ID" sz="1800" dirty="0"/>
              <a:t> </a:t>
            </a:r>
            <a:r>
              <a:rPr lang="en-ID" sz="1800" dirty="0" err="1"/>
              <a:t>pelatihan</a:t>
            </a:r>
            <a:r>
              <a:rPr lang="en-ID" sz="1800" dirty="0"/>
              <a:t>.</a:t>
            </a:r>
          </a:p>
          <a:p>
            <a:pPr marL="342900" indent="-342900">
              <a:buAutoNum type="arabicPeriod"/>
            </a:pPr>
            <a:r>
              <a:rPr lang="en-ID" sz="1800" b="1" dirty="0" err="1"/>
              <a:t>Inovasi</a:t>
            </a:r>
            <a:r>
              <a:rPr lang="en-ID" sz="1800" b="1" dirty="0"/>
              <a:t> dan </a:t>
            </a:r>
            <a:r>
              <a:rPr lang="en-ID" sz="1800" b="1" dirty="0" err="1"/>
              <a:t>Keberlanjutan</a:t>
            </a:r>
            <a:r>
              <a:rPr lang="en-ID" sz="1800" dirty="0"/>
              <a:t>.(1) Perempuan </a:t>
            </a:r>
            <a:r>
              <a:rPr lang="en-ID" sz="1800" dirty="0" err="1"/>
              <a:t>cenderung</a:t>
            </a:r>
            <a:r>
              <a:rPr lang="en-ID" sz="1800" dirty="0"/>
              <a:t> </a:t>
            </a:r>
            <a:r>
              <a:rPr lang="en-ID" sz="1800" dirty="0" err="1"/>
              <a:t>lebih</a:t>
            </a:r>
            <a:r>
              <a:rPr lang="en-ID" sz="1800" dirty="0"/>
              <a:t> </a:t>
            </a:r>
            <a:r>
              <a:rPr lang="en-ID" sz="1800" dirty="0" err="1"/>
              <a:t>terbuka</a:t>
            </a:r>
            <a:r>
              <a:rPr lang="en-ID" sz="1800" dirty="0"/>
              <a:t> </a:t>
            </a:r>
            <a:r>
              <a:rPr lang="en-ID" sz="1800" dirty="0" err="1"/>
              <a:t>terhadap</a:t>
            </a:r>
            <a:r>
              <a:rPr lang="en-ID" sz="1800" dirty="0"/>
              <a:t> </a:t>
            </a:r>
            <a:r>
              <a:rPr lang="en-ID" sz="1800" dirty="0" err="1"/>
              <a:t>inovasi</a:t>
            </a:r>
            <a:r>
              <a:rPr lang="en-ID" sz="1800" dirty="0"/>
              <a:t> yang </a:t>
            </a:r>
            <a:r>
              <a:rPr lang="en-ID" sz="1800" dirty="0" err="1"/>
              <a:t>berdampak</a:t>
            </a:r>
            <a:r>
              <a:rPr lang="en-ID" sz="1800" dirty="0"/>
              <a:t> </a:t>
            </a:r>
            <a:r>
              <a:rPr lang="en-ID" sz="1800" dirty="0" err="1"/>
              <a:t>positif</a:t>
            </a:r>
            <a:r>
              <a:rPr lang="en-ID" sz="1800" dirty="0"/>
              <a:t> pada </a:t>
            </a:r>
            <a:r>
              <a:rPr lang="en-ID" sz="1800" dirty="0" err="1"/>
              <a:t>lingkungan</a:t>
            </a:r>
            <a:r>
              <a:rPr lang="en-ID" sz="1800" dirty="0"/>
              <a:t> dan </a:t>
            </a:r>
            <a:r>
              <a:rPr lang="en-ID" sz="1800" dirty="0" err="1"/>
              <a:t>kesehatan</a:t>
            </a:r>
            <a:r>
              <a:rPr lang="en-ID" sz="1800" dirty="0"/>
              <a:t>, </a:t>
            </a:r>
            <a:r>
              <a:rPr lang="en-ID" sz="1800" dirty="0" err="1"/>
              <a:t>seperti</a:t>
            </a:r>
            <a:r>
              <a:rPr lang="en-ID" sz="1800" dirty="0"/>
              <a:t> </a:t>
            </a:r>
            <a:r>
              <a:rPr lang="en-ID" sz="1800" dirty="0" err="1"/>
              <a:t>penggunaan</a:t>
            </a:r>
            <a:r>
              <a:rPr lang="en-ID" sz="1800" dirty="0"/>
              <a:t> </a:t>
            </a:r>
            <a:r>
              <a:rPr lang="en-ID" sz="1800" dirty="0" err="1"/>
              <a:t>pakan</a:t>
            </a:r>
            <a:r>
              <a:rPr lang="en-ID" sz="1800" dirty="0"/>
              <a:t> </a:t>
            </a:r>
            <a:r>
              <a:rPr lang="en-ID" sz="1800" dirty="0" err="1"/>
              <a:t>alami</a:t>
            </a:r>
            <a:r>
              <a:rPr lang="en-ID" sz="1800" dirty="0"/>
              <a:t>, </a:t>
            </a:r>
            <a:r>
              <a:rPr lang="en-ID" sz="1800" dirty="0" err="1"/>
              <a:t>manajemen</a:t>
            </a:r>
            <a:r>
              <a:rPr lang="en-ID" sz="1800" dirty="0"/>
              <a:t> </a:t>
            </a:r>
            <a:r>
              <a:rPr lang="en-ID" sz="1800" dirty="0" err="1"/>
              <a:t>limbah</a:t>
            </a:r>
            <a:r>
              <a:rPr lang="en-ID" sz="1800" dirty="0"/>
              <a:t>, </a:t>
            </a:r>
            <a:r>
              <a:rPr lang="en-ID" sz="1800" dirty="0" err="1"/>
              <a:t>atau</a:t>
            </a:r>
            <a:r>
              <a:rPr lang="en-ID" sz="1800" dirty="0"/>
              <a:t> </a:t>
            </a:r>
            <a:r>
              <a:rPr lang="en-ID" sz="1800" dirty="0" err="1"/>
              <a:t>penerapan</a:t>
            </a:r>
            <a:r>
              <a:rPr lang="en-ID" sz="1800" dirty="0"/>
              <a:t> </a:t>
            </a:r>
            <a:r>
              <a:rPr lang="en-ID" sz="1800" dirty="0" err="1"/>
              <a:t>prinsip</a:t>
            </a:r>
            <a:r>
              <a:rPr lang="en-ID" sz="1800" dirty="0"/>
              <a:t> </a:t>
            </a:r>
            <a:r>
              <a:rPr lang="en-ID" sz="1800" dirty="0" err="1"/>
              <a:t>budidaya</a:t>
            </a:r>
            <a:r>
              <a:rPr lang="en-ID" sz="1800" dirty="0"/>
              <a:t> </a:t>
            </a:r>
            <a:r>
              <a:rPr lang="en-ID" sz="1800" dirty="0" err="1"/>
              <a:t>berkelanjutan</a:t>
            </a:r>
            <a:r>
              <a:rPr lang="en-ID" sz="1800" dirty="0"/>
              <a:t>. (2) Hal </a:t>
            </a:r>
            <a:r>
              <a:rPr lang="en-ID" sz="1800" dirty="0" err="1"/>
              <a:t>ini</a:t>
            </a:r>
            <a:r>
              <a:rPr lang="en-ID" sz="1800" dirty="0"/>
              <a:t> </a:t>
            </a:r>
            <a:r>
              <a:rPr lang="en-ID" sz="1800" dirty="0" err="1"/>
              <a:t>penting</a:t>
            </a:r>
            <a:r>
              <a:rPr lang="en-ID" sz="1800" dirty="0"/>
              <a:t> </a:t>
            </a:r>
            <a:r>
              <a:rPr lang="en-ID" sz="1800" dirty="0" err="1"/>
              <a:t>dalam</a:t>
            </a:r>
            <a:r>
              <a:rPr lang="en-ID" sz="1800" dirty="0"/>
              <a:t> </a:t>
            </a:r>
            <a:r>
              <a:rPr lang="en-ID" sz="1800" dirty="0" err="1"/>
              <a:t>menjaga</a:t>
            </a:r>
            <a:r>
              <a:rPr lang="en-ID" sz="1800" dirty="0"/>
              <a:t> </a:t>
            </a:r>
            <a:r>
              <a:rPr lang="en-ID" sz="1800" dirty="0" err="1"/>
              <a:t>keberlanjutan</a:t>
            </a:r>
            <a:r>
              <a:rPr lang="en-ID" sz="1800" dirty="0"/>
              <a:t> </a:t>
            </a:r>
            <a:r>
              <a:rPr lang="en-ID" sz="1800" dirty="0" err="1"/>
              <a:t>usaha</a:t>
            </a:r>
            <a:r>
              <a:rPr lang="en-ID" sz="1800" dirty="0"/>
              <a:t> </a:t>
            </a:r>
            <a:r>
              <a:rPr lang="en-ID" sz="1800" dirty="0" err="1"/>
              <a:t>budidaya</a:t>
            </a:r>
            <a:r>
              <a:rPr lang="en-ID" sz="1800" dirty="0"/>
              <a:t> </a:t>
            </a:r>
            <a:r>
              <a:rPr lang="en-ID" sz="1800" dirty="0" err="1"/>
              <a:t>udang</a:t>
            </a:r>
            <a:r>
              <a:rPr lang="en-ID" sz="1800" dirty="0"/>
              <a:t> </a:t>
            </a:r>
            <a:r>
              <a:rPr lang="en-ID" sz="1800" dirty="0" err="1"/>
              <a:t>vaname</a:t>
            </a:r>
            <a:r>
              <a:rPr lang="en-ID" sz="1800" dirty="0"/>
              <a:t> yang </a:t>
            </a:r>
            <a:r>
              <a:rPr lang="en-ID" sz="1800" dirty="0" err="1"/>
              <a:t>rawan</a:t>
            </a:r>
            <a:r>
              <a:rPr lang="en-ID" sz="1800" dirty="0"/>
              <a:t> </a:t>
            </a:r>
            <a:r>
              <a:rPr lang="en-ID" sz="1800" dirty="0" err="1"/>
              <a:t>terhadap</a:t>
            </a:r>
            <a:r>
              <a:rPr lang="en-ID" sz="1800" dirty="0"/>
              <a:t> </a:t>
            </a:r>
            <a:r>
              <a:rPr lang="en-ID" sz="1800" dirty="0" err="1"/>
              <a:t>penyakit</a:t>
            </a:r>
            <a:r>
              <a:rPr lang="en-ID" sz="1800" dirty="0"/>
              <a:t> dan </a:t>
            </a:r>
            <a:r>
              <a:rPr lang="en-ID" sz="1800" dirty="0" err="1"/>
              <a:t>dampak</a:t>
            </a:r>
            <a:r>
              <a:rPr lang="en-ID" sz="1800" dirty="0"/>
              <a:t> </a:t>
            </a:r>
            <a:r>
              <a:rPr lang="en-ID" sz="1800" dirty="0" err="1"/>
              <a:t>lingkungan</a:t>
            </a:r>
            <a:r>
              <a:rPr lang="en-ID" sz="1800" dirty="0"/>
              <a:t>.</a:t>
            </a:r>
          </a:p>
          <a:p>
            <a:pPr marL="0" indent="0">
              <a:buNone/>
            </a:pPr>
            <a:r>
              <a:rPr lang="en-ID" sz="1800" b="1" dirty="0"/>
              <a:t>Kesimpulan: </a:t>
            </a:r>
            <a:r>
              <a:rPr lang="en-ID" sz="1800" dirty="0" err="1"/>
              <a:t>Partisipasi</a:t>
            </a:r>
            <a:r>
              <a:rPr lang="en-ID" sz="1800" dirty="0"/>
              <a:t> </a:t>
            </a:r>
            <a:r>
              <a:rPr lang="en-ID" sz="1800" dirty="0" err="1"/>
              <a:t>perempuan</a:t>
            </a:r>
            <a:r>
              <a:rPr lang="en-ID" sz="1800" dirty="0"/>
              <a:t> </a:t>
            </a:r>
            <a:r>
              <a:rPr lang="en-ID" sz="1800" dirty="0" err="1"/>
              <a:t>sebagai</a:t>
            </a:r>
            <a:r>
              <a:rPr lang="en-ID" sz="1800" dirty="0"/>
              <a:t> </a:t>
            </a:r>
            <a:r>
              <a:rPr lang="en-ID" sz="1800" dirty="0" err="1"/>
              <a:t>pengurus</a:t>
            </a:r>
            <a:r>
              <a:rPr lang="en-ID" sz="1800" dirty="0"/>
              <a:t> dan </a:t>
            </a:r>
            <a:r>
              <a:rPr lang="en-ID" sz="1800" dirty="0" err="1"/>
              <a:t>anggota</a:t>
            </a:r>
            <a:r>
              <a:rPr lang="en-ID" sz="1800" dirty="0"/>
              <a:t>  </a:t>
            </a:r>
            <a:r>
              <a:rPr lang="en-ID" sz="1800" dirty="0" err="1"/>
              <a:t>pokdakan</a:t>
            </a:r>
            <a:r>
              <a:rPr lang="en-ID" sz="1800" dirty="0"/>
              <a:t> </a:t>
            </a:r>
            <a:r>
              <a:rPr lang="en-ID" sz="1800" dirty="0" err="1"/>
              <a:t>udang</a:t>
            </a:r>
            <a:r>
              <a:rPr lang="en-ID" sz="1800" dirty="0"/>
              <a:t> </a:t>
            </a:r>
            <a:r>
              <a:rPr lang="en-ID" sz="1800" dirty="0" err="1"/>
              <a:t>vaname</a:t>
            </a:r>
            <a:r>
              <a:rPr lang="en-ID" sz="1800" dirty="0"/>
              <a:t> </a:t>
            </a:r>
            <a:r>
              <a:rPr lang="en-ID" sz="1800" dirty="0" err="1"/>
              <a:t>bukan</a:t>
            </a:r>
            <a:r>
              <a:rPr lang="en-ID" sz="1800" dirty="0"/>
              <a:t> </a:t>
            </a:r>
            <a:r>
              <a:rPr lang="en-ID" sz="1800" dirty="0" err="1"/>
              <a:t>hanya</a:t>
            </a:r>
            <a:r>
              <a:rPr lang="en-ID" sz="1800" dirty="0"/>
              <a:t> </a:t>
            </a:r>
            <a:r>
              <a:rPr lang="en-ID" sz="1800" dirty="0" err="1"/>
              <a:t>soal</a:t>
            </a:r>
            <a:r>
              <a:rPr lang="en-ID" sz="1800" dirty="0"/>
              <a:t> </a:t>
            </a:r>
            <a:r>
              <a:rPr lang="en-ID" sz="1800" dirty="0" err="1"/>
              <a:t>representasi</a:t>
            </a:r>
            <a:r>
              <a:rPr lang="en-ID" sz="1800" dirty="0"/>
              <a:t>, </a:t>
            </a:r>
            <a:r>
              <a:rPr lang="en-ID" sz="1800" dirty="0" err="1"/>
              <a:t>tetapi</a:t>
            </a:r>
            <a:r>
              <a:rPr lang="en-ID" sz="1800" dirty="0"/>
              <a:t> </a:t>
            </a:r>
            <a:r>
              <a:rPr lang="en-ID" sz="1800" dirty="0" err="1"/>
              <a:t>menyangkut</a:t>
            </a:r>
            <a:r>
              <a:rPr lang="en-ID" sz="1800" dirty="0"/>
              <a:t> </a:t>
            </a:r>
            <a:r>
              <a:rPr lang="en-ID" sz="1800" dirty="0" err="1"/>
              <a:t>efektivitas</a:t>
            </a:r>
            <a:r>
              <a:rPr lang="en-ID" sz="1800" dirty="0"/>
              <a:t>, </a:t>
            </a:r>
            <a:r>
              <a:rPr lang="en-ID" sz="1800" dirty="0" err="1"/>
              <a:t>keberlanjutan</a:t>
            </a:r>
            <a:r>
              <a:rPr lang="en-ID" sz="1800" dirty="0"/>
              <a:t>, dan </a:t>
            </a:r>
            <a:r>
              <a:rPr lang="en-ID" sz="1800" dirty="0" err="1"/>
              <a:t>keadilan</a:t>
            </a:r>
            <a:r>
              <a:rPr lang="en-ID" sz="1800" dirty="0"/>
              <a:t> </a:t>
            </a:r>
            <a:r>
              <a:rPr lang="en-ID" sz="1800" dirty="0" err="1"/>
              <a:t>dalam</a:t>
            </a:r>
            <a:r>
              <a:rPr lang="en-ID" sz="1800" dirty="0"/>
              <a:t> </a:t>
            </a:r>
            <a:r>
              <a:rPr lang="en-ID" sz="1800" dirty="0" err="1"/>
              <a:t>pembangunan</a:t>
            </a:r>
            <a:r>
              <a:rPr lang="en-ID" sz="1800" dirty="0"/>
              <a:t> </a:t>
            </a:r>
            <a:r>
              <a:rPr lang="en-ID" sz="1800" dirty="0" err="1"/>
              <a:t>sektor</a:t>
            </a:r>
            <a:r>
              <a:rPr lang="en-ID" sz="1800" dirty="0"/>
              <a:t> </a:t>
            </a:r>
            <a:r>
              <a:rPr lang="en-ID" sz="1800" dirty="0" err="1"/>
              <a:t>perikanan</a:t>
            </a:r>
            <a:r>
              <a:rPr lang="en-ID" sz="1800" dirty="0"/>
              <a:t>. Oleh </a:t>
            </a:r>
            <a:r>
              <a:rPr lang="en-ID" sz="1800" dirty="0" err="1"/>
              <a:t>karena</a:t>
            </a:r>
            <a:r>
              <a:rPr lang="en-ID" sz="1800" dirty="0"/>
              <a:t> </a:t>
            </a:r>
            <a:r>
              <a:rPr lang="en-ID" sz="1800" dirty="0" err="1"/>
              <a:t>itu</a:t>
            </a:r>
            <a:r>
              <a:rPr lang="en-ID" sz="1800" dirty="0"/>
              <a:t>, </a:t>
            </a:r>
            <a:r>
              <a:rPr lang="en-ID" sz="1800" dirty="0" err="1"/>
              <a:t>perlu</a:t>
            </a:r>
            <a:r>
              <a:rPr lang="en-ID" sz="1800" dirty="0"/>
              <a:t> </a:t>
            </a:r>
            <a:r>
              <a:rPr lang="en-ID" sz="1800" dirty="0" err="1"/>
              <a:t>ada</a:t>
            </a:r>
            <a:r>
              <a:rPr lang="en-ID" sz="1800" dirty="0"/>
              <a:t> </a:t>
            </a:r>
            <a:r>
              <a:rPr lang="en-ID" sz="1800" dirty="0" err="1"/>
              <a:t>dukungan</a:t>
            </a:r>
            <a:r>
              <a:rPr lang="en-ID" sz="1800" dirty="0"/>
              <a:t> </a:t>
            </a:r>
            <a:r>
              <a:rPr lang="en-ID" sz="1800" dirty="0" err="1"/>
              <a:t>kebijakan</a:t>
            </a:r>
            <a:r>
              <a:rPr lang="en-ID" sz="1800" dirty="0"/>
              <a:t>, </a:t>
            </a:r>
            <a:r>
              <a:rPr lang="en-ID" sz="1800" dirty="0" err="1"/>
              <a:t>pelatihan</a:t>
            </a:r>
            <a:r>
              <a:rPr lang="en-ID" sz="1800" dirty="0"/>
              <a:t>, dan </a:t>
            </a:r>
            <a:r>
              <a:rPr lang="en-ID" sz="1800" dirty="0" err="1"/>
              <a:t>pendampingan</a:t>
            </a:r>
            <a:r>
              <a:rPr lang="en-ID" sz="1800" dirty="0"/>
              <a:t> yang </a:t>
            </a:r>
            <a:r>
              <a:rPr lang="en-ID" sz="1800" dirty="0" err="1"/>
              <a:t>mendorong</a:t>
            </a:r>
            <a:r>
              <a:rPr lang="en-ID" sz="1800" dirty="0"/>
              <a:t> </a:t>
            </a:r>
            <a:r>
              <a:rPr lang="en-ID" sz="1800" dirty="0" err="1"/>
              <a:t>lebih</a:t>
            </a:r>
            <a:r>
              <a:rPr lang="en-ID" sz="1800" dirty="0"/>
              <a:t> </a:t>
            </a:r>
            <a:r>
              <a:rPr lang="en-ID" sz="1800" dirty="0" err="1"/>
              <a:t>banyak</a:t>
            </a:r>
            <a:r>
              <a:rPr lang="en-ID" sz="1800" dirty="0"/>
              <a:t> </a:t>
            </a:r>
            <a:r>
              <a:rPr lang="en-ID" sz="1800" dirty="0" err="1"/>
              <a:t>perempuan</a:t>
            </a:r>
            <a:r>
              <a:rPr lang="en-ID" sz="1800" dirty="0"/>
              <a:t> </a:t>
            </a:r>
            <a:r>
              <a:rPr lang="en-ID" sz="1800" dirty="0" err="1"/>
              <a:t>mengambil</a:t>
            </a:r>
            <a:r>
              <a:rPr lang="en-ID" sz="1800" dirty="0"/>
              <a:t> </a:t>
            </a:r>
            <a:r>
              <a:rPr lang="en-ID" sz="1800" dirty="0" err="1"/>
              <a:t>peran</a:t>
            </a:r>
            <a:r>
              <a:rPr lang="en-ID" sz="1800" dirty="0"/>
              <a:t> </a:t>
            </a:r>
            <a:r>
              <a:rPr lang="en-ID" sz="1800" dirty="0" err="1"/>
              <a:t>strategis</a:t>
            </a:r>
            <a:r>
              <a:rPr lang="en-ID" sz="1800" dirty="0"/>
              <a:t> di </a:t>
            </a:r>
            <a:r>
              <a:rPr lang="en-ID" sz="1800" dirty="0" err="1"/>
              <a:t>dalam</a:t>
            </a:r>
            <a:r>
              <a:rPr lang="en-ID" sz="1800" dirty="0"/>
              <a:t> </a:t>
            </a:r>
            <a:r>
              <a:rPr lang="en-ID" sz="1800" dirty="0" err="1"/>
              <a:t>pokdakan</a:t>
            </a:r>
            <a:r>
              <a:rPr lang="en-ID" sz="1800" dirty="0"/>
              <a:t>.</a:t>
            </a:r>
          </a:p>
        </p:txBody>
      </p:sp>
    </p:spTree>
    <p:extLst>
      <p:ext uri="{BB962C8B-B14F-4D97-AF65-F5344CB8AC3E}">
        <p14:creationId xmlns:p14="http://schemas.microsoft.com/office/powerpoint/2010/main" val="139068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DF000-DFE5-90DD-52BD-9667C2B3FA7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D66C0F7-0750-21D9-2B11-8E65F9F005FD}"/>
              </a:ext>
            </a:extLst>
          </p:cNvPr>
          <p:cNvSpPr>
            <a:spLocks noGrp="1"/>
          </p:cNvSpPr>
          <p:nvPr>
            <p:ph idx="1"/>
          </p:nvPr>
        </p:nvSpPr>
        <p:spPr>
          <a:xfrm>
            <a:off x="133983" y="889104"/>
            <a:ext cx="8019417" cy="5752673"/>
          </a:xfrm>
          <a:solidFill>
            <a:schemeClr val="bg1"/>
          </a:solidFill>
        </p:spPr>
        <p:txBody>
          <a:bodyPr>
            <a:normAutofit/>
          </a:bodyPr>
          <a:lstStyle/>
          <a:p>
            <a:pPr marL="0" indent="0">
              <a:buNone/>
            </a:pPr>
            <a:endParaRPr lang="en-US" sz="3200" dirty="0"/>
          </a:p>
        </p:txBody>
      </p:sp>
      <p:pic>
        <p:nvPicPr>
          <p:cNvPr id="2" name="Google Shape;198;p10">
            <a:extLst>
              <a:ext uri="{FF2B5EF4-FFF2-40B4-BE49-F238E27FC236}">
                <a16:creationId xmlns:a16="http://schemas.microsoft.com/office/drawing/2014/main" id="{C431EAD5-395E-7DD3-A9CF-A1885A53CE6B}"/>
              </a:ext>
            </a:extLst>
          </p:cNvPr>
          <p:cNvPicPr preferRelativeResize="0"/>
          <p:nvPr/>
        </p:nvPicPr>
        <p:blipFill rotWithShape="1">
          <a:blip r:embed="rId3">
            <a:alphaModFix/>
          </a:blip>
          <a:srcRect/>
          <a:stretch/>
        </p:blipFill>
        <p:spPr>
          <a:xfrm>
            <a:off x="0" y="0"/>
            <a:ext cx="1744133" cy="945469"/>
          </a:xfrm>
          <a:prstGeom prst="rect">
            <a:avLst/>
          </a:prstGeom>
          <a:noFill/>
          <a:ln>
            <a:noFill/>
          </a:ln>
        </p:spPr>
      </p:pic>
      <p:sp>
        <p:nvSpPr>
          <p:cNvPr id="3" name="Title 1">
            <a:extLst>
              <a:ext uri="{FF2B5EF4-FFF2-40B4-BE49-F238E27FC236}">
                <a16:creationId xmlns:a16="http://schemas.microsoft.com/office/drawing/2014/main" id="{46073F9D-E679-1684-4258-058EEBAF8424}"/>
              </a:ext>
            </a:extLst>
          </p:cNvPr>
          <p:cNvSpPr>
            <a:spLocks noGrp="1"/>
          </p:cNvSpPr>
          <p:nvPr>
            <p:ph type="title"/>
          </p:nvPr>
        </p:nvSpPr>
        <p:spPr>
          <a:xfrm>
            <a:off x="1667934" y="7400"/>
            <a:ext cx="9084733" cy="543999"/>
          </a:xfrm>
          <a:solidFill>
            <a:schemeClr val="accent1">
              <a:lumMod val="40000"/>
              <a:lumOff val="60000"/>
            </a:schemeClr>
          </a:solidFill>
        </p:spPr>
        <p:txBody>
          <a:bodyPr>
            <a:normAutofit fontScale="90000"/>
          </a:bodyPr>
          <a:lstStyle/>
          <a:p>
            <a:pPr algn="ctr"/>
            <a:r>
              <a:rPr lang="fi-FI" sz="2900" b="1" dirty="0">
                <a:latin typeface="Segoe UI Black" panose="020B0A02040204020203" pitchFamily="34" charset="0"/>
                <a:ea typeface="Segoe UI Black" panose="020B0A02040204020203" pitchFamily="34" charset="0"/>
              </a:rPr>
              <a:t>Eksisting Pengurus Perempuan Pada Pokdakan Inti</a:t>
            </a:r>
            <a:endParaRPr lang="en-ID" sz="2900" b="1" dirty="0">
              <a:latin typeface="Segoe UI Black" panose="020B0A02040204020203" pitchFamily="34" charset="0"/>
              <a:ea typeface="Segoe UI Black" panose="020B0A020402040202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D6FE3B30-9F08-E895-7D27-EA0BFC408B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517DB4B-47EA-D967-A140-EB92BE8D13DE}"/>
              </a:ext>
            </a:extLst>
          </p:cNvPr>
          <p:cNvPicPr>
            <a:picLocks noChangeAspect="1"/>
          </p:cNvPicPr>
          <p:nvPr/>
        </p:nvPicPr>
        <p:blipFill>
          <a:blip r:embed="rId5"/>
          <a:stretch>
            <a:fillRect/>
          </a:stretch>
        </p:blipFill>
        <p:spPr>
          <a:xfrm>
            <a:off x="8432801" y="945469"/>
            <a:ext cx="3464560" cy="2860203"/>
          </a:xfrm>
          <a:prstGeom prst="rect">
            <a:avLst/>
          </a:prstGeom>
        </p:spPr>
      </p:pic>
      <p:pic>
        <p:nvPicPr>
          <p:cNvPr id="10" name="Picture 16" descr="Mengenal Sebutan Penting Dalam Budidaya Tambak Udang | My XXX Hot Girl">
            <a:extLst>
              <a:ext uri="{FF2B5EF4-FFF2-40B4-BE49-F238E27FC236}">
                <a16:creationId xmlns:a16="http://schemas.microsoft.com/office/drawing/2014/main" id="{3EDE835A-0629-3233-B6D4-44429A0027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42160" y="4021096"/>
            <a:ext cx="3464560" cy="255750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483E185-762C-1B6A-E2F5-372715C2065F}"/>
              </a:ext>
            </a:extLst>
          </p:cNvPr>
          <p:cNvSpPr/>
          <p:nvPr/>
        </p:nvSpPr>
        <p:spPr>
          <a:xfrm>
            <a:off x="133983" y="6307667"/>
            <a:ext cx="7594600" cy="3642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Bagaimana</a:t>
            </a:r>
            <a:r>
              <a:rPr lang="en-US" dirty="0"/>
              <a:t> </a:t>
            </a:r>
            <a:r>
              <a:rPr lang="en-US" dirty="0" err="1"/>
              <a:t>cara</a:t>
            </a:r>
            <a:r>
              <a:rPr lang="en-US" dirty="0"/>
              <a:t> </a:t>
            </a:r>
            <a:r>
              <a:rPr lang="en-US" dirty="0" err="1"/>
              <a:t>mencapai</a:t>
            </a:r>
            <a:r>
              <a:rPr lang="en-US" dirty="0"/>
              <a:t> target 20% Perempuan </a:t>
            </a:r>
            <a:r>
              <a:rPr lang="en-US" dirty="0" err="1"/>
              <a:t>sebagai</a:t>
            </a:r>
            <a:r>
              <a:rPr lang="en-US" dirty="0"/>
              <a:t> </a:t>
            </a:r>
            <a:r>
              <a:rPr lang="en-US" dirty="0" err="1"/>
              <a:t>pengurus</a:t>
            </a:r>
            <a:r>
              <a:rPr lang="en-US" dirty="0"/>
              <a:t> </a:t>
            </a:r>
            <a:r>
              <a:rPr lang="en-US" dirty="0" err="1"/>
              <a:t>pokdakan</a:t>
            </a:r>
            <a:r>
              <a:rPr lang="en-US" dirty="0"/>
              <a:t>?</a:t>
            </a:r>
            <a:endParaRPr lang="en-ID" dirty="0"/>
          </a:p>
        </p:txBody>
      </p:sp>
      <p:graphicFrame>
        <p:nvGraphicFramePr>
          <p:cNvPr id="5" name="Table 4">
            <a:extLst>
              <a:ext uri="{FF2B5EF4-FFF2-40B4-BE49-F238E27FC236}">
                <a16:creationId xmlns:a16="http://schemas.microsoft.com/office/drawing/2014/main" id="{BECEFE23-7D11-1F88-E4E7-0B98EC1864E8}"/>
              </a:ext>
            </a:extLst>
          </p:cNvPr>
          <p:cNvGraphicFramePr>
            <a:graphicFrameLocks noGrp="1"/>
          </p:cNvGraphicFramePr>
          <p:nvPr>
            <p:extLst>
              <p:ext uri="{D42A27DB-BD31-4B8C-83A1-F6EECF244321}">
                <p14:modId xmlns:p14="http://schemas.microsoft.com/office/powerpoint/2010/main" val="2624482348"/>
              </p:ext>
            </p:extLst>
          </p:nvPr>
        </p:nvGraphicFramePr>
        <p:xfrm>
          <a:off x="211667" y="945469"/>
          <a:ext cx="6903905" cy="5235201"/>
        </p:xfrm>
        <a:graphic>
          <a:graphicData uri="http://schemas.openxmlformats.org/drawingml/2006/table">
            <a:tbl>
              <a:tblPr>
                <a:tableStyleId>{5C22544A-7EE6-4342-B048-85BDC9FD1C3A}</a:tableStyleId>
              </a:tblPr>
              <a:tblGrid>
                <a:gridCol w="5252163">
                  <a:extLst>
                    <a:ext uri="{9D8B030D-6E8A-4147-A177-3AD203B41FA5}">
                      <a16:colId xmlns:a16="http://schemas.microsoft.com/office/drawing/2014/main" val="270486604"/>
                    </a:ext>
                  </a:extLst>
                </a:gridCol>
                <a:gridCol w="1651742">
                  <a:extLst>
                    <a:ext uri="{9D8B030D-6E8A-4147-A177-3AD203B41FA5}">
                      <a16:colId xmlns:a16="http://schemas.microsoft.com/office/drawing/2014/main" val="3429632402"/>
                    </a:ext>
                  </a:extLst>
                </a:gridCol>
              </a:tblGrid>
              <a:tr h="629410">
                <a:tc>
                  <a:txBody>
                    <a:bodyPr/>
                    <a:lstStyle/>
                    <a:p>
                      <a:pPr algn="l" fontAlgn="b"/>
                      <a:r>
                        <a:rPr lang="en-ID" sz="1800" u="none" strike="noStrike" dirty="0">
                          <a:effectLst/>
                        </a:rPr>
                        <a:t>Total </a:t>
                      </a:r>
                      <a:r>
                        <a:rPr lang="en-ID" sz="1800" u="none" strike="noStrike" dirty="0" err="1">
                          <a:effectLst/>
                        </a:rPr>
                        <a:t>jumlah</a:t>
                      </a:r>
                      <a:r>
                        <a:rPr lang="en-ID" sz="1800" u="none" strike="noStrike" dirty="0">
                          <a:effectLst/>
                        </a:rPr>
                        <a:t> </a:t>
                      </a:r>
                      <a:r>
                        <a:rPr lang="en-ID" sz="1800" u="none" strike="noStrike" dirty="0" err="1">
                          <a:effectLst/>
                        </a:rPr>
                        <a:t>Pengurus</a:t>
                      </a:r>
                      <a:r>
                        <a:rPr lang="en-ID" sz="1800" u="none" strike="noStrike" dirty="0">
                          <a:effectLst/>
                        </a:rPr>
                        <a:t> </a:t>
                      </a:r>
                      <a:r>
                        <a:rPr lang="en-ID" sz="1800" u="none" strike="noStrike" dirty="0" err="1">
                          <a:effectLst/>
                        </a:rPr>
                        <a:t>Pokdakan</a:t>
                      </a:r>
                      <a:r>
                        <a:rPr lang="en-ID" sz="1800" u="none" strike="noStrike" dirty="0">
                          <a:effectLst/>
                        </a:rPr>
                        <a:t> (3*</a:t>
                      </a:r>
                      <a:r>
                        <a:rPr lang="en-ID" sz="1800" u="none" strike="noStrike" dirty="0" err="1">
                          <a:effectLst/>
                        </a:rPr>
                        <a:t>Jumlah</a:t>
                      </a:r>
                      <a:r>
                        <a:rPr lang="en-ID" sz="1800" u="none" strike="noStrike" dirty="0">
                          <a:effectLst/>
                        </a:rPr>
                        <a:t> </a:t>
                      </a:r>
                      <a:r>
                        <a:rPr lang="en-ID" sz="1800" u="none" strike="noStrike" dirty="0" err="1">
                          <a:effectLst/>
                        </a:rPr>
                        <a:t>Pokdakan</a:t>
                      </a:r>
                      <a:r>
                        <a:rPr lang="en-ID" sz="1800" u="none" strike="noStrike" dirty="0">
                          <a:effectLst/>
                        </a:rPr>
                        <a:t>)</a:t>
                      </a:r>
                      <a:endParaRPr lang="en-ID"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1233</a:t>
                      </a:r>
                      <a:endParaRPr lang="en-ID" sz="1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586756125"/>
                  </a:ext>
                </a:extLst>
              </a:tr>
              <a:tr h="940514">
                <a:tc>
                  <a:txBody>
                    <a:bodyPr/>
                    <a:lstStyle/>
                    <a:p>
                      <a:pPr algn="l" fontAlgn="b"/>
                      <a:r>
                        <a:rPr lang="en-ID" sz="1800" u="none" strike="noStrike" dirty="0">
                          <a:effectLst/>
                        </a:rPr>
                        <a:t>%  Perempuan </a:t>
                      </a:r>
                      <a:r>
                        <a:rPr lang="en-ID" sz="1800" u="none" strike="noStrike" dirty="0" err="1">
                          <a:effectLst/>
                        </a:rPr>
                        <a:t>Pengurus</a:t>
                      </a:r>
                      <a:r>
                        <a:rPr lang="en-ID" sz="1800" u="none" strike="noStrike" dirty="0">
                          <a:effectLst/>
                        </a:rPr>
                        <a:t> </a:t>
                      </a:r>
                      <a:r>
                        <a:rPr lang="en-ID" sz="1800" u="none" strike="noStrike" dirty="0" err="1">
                          <a:effectLst/>
                        </a:rPr>
                        <a:t>Pokdakan</a:t>
                      </a:r>
                      <a:r>
                        <a:rPr lang="en-ID" sz="1800" u="none" strike="noStrike" dirty="0">
                          <a:effectLst/>
                        </a:rPr>
                        <a:t> (</a:t>
                      </a:r>
                      <a:r>
                        <a:rPr lang="en-ID" sz="1800" u="none" strike="noStrike" dirty="0" err="1">
                          <a:effectLst/>
                        </a:rPr>
                        <a:t>Jumlah</a:t>
                      </a:r>
                      <a:r>
                        <a:rPr lang="en-ID" sz="1800" u="none" strike="noStrike" dirty="0">
                          <a:effectLst/>
                        </a:rPr>
                        <a:t> </a:t>
                      </a:r>
                      <a:r>
                        <a:rPr lang="en-ID" sz="1800" u="none" strike="noStrike" dirty="0" err="1">
                          <a:effectLst/>
                        </a:rPr>
                        <a:t>Pengurus</a:t>
                      </a:r>
                      <a:r>
                        <a:rPr lang="en-ID" sz="1800" u="none" strike="noStrike" dirty="0">
                          <a:effectLst/>
                        </a:rPr>
                        <a:t> Perempuan/Total </a:t>
                      </a:r>
                      <a:r>
                        <a:rPr lang="en-ID" sz="1800" u="none" strike="noStrike" dirty="0" err="1">
                          <a:effectLst/>
                        </a:rPr>
                        <a:t>Jumlah</a:t>
                      </a:r>
                      <a:r>
                        <a:rPr lang="en-ID" sz="1800" u="none" strike="noStrike" dirty="0">
                          <a:effectLst/>
                        </a:rPr>
                        <a:t> </a:t>
                      </a:r>
                      <a:r>
                        <a:rPr lang="en-ID" sz="1800" u="none" strike="noStrike" dirty="0" err="1">
                          <a:effectLst/>
                        </a:rPr>
                        <a:t>Pengurus</a:t>
                      </a:r>
                      <a:r>
                        <a:rPr lang="en-ID" sz="1800" u="none" strike="noStrike" dirty="0">
                          <a:effectLst/>
                        </a:rPr>
                        <a:t> </a:t>
                      </a:r>
                      <a:r>
                        <a:rPr lang="en-ID" sz="1800" u="none" strike="noStrike" dirty="0" err="1">
                          <a:effectLst/>
                        </a:rPr>
                        <a:t>Pokdakan</a:t>
                      </a:r>
                      <a:r>
                        <a:rPr lang="en-ID" sz="1800" u="none" strike="noStrike" dirty="0">
                          <a:effectLst/>
                        </a:rPr>
                        <a:t>)</a:t>
                      </a:r>
                      <a:endParaRPr lang="en-ID"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6%</a:t>
                      </a:r>
                      <a:endParaRPr lang="en-ID" sz="1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932989471"/>
                  </a:ext>
                </a:extLst>
              </a:tr>
              <a:tr h="333207">
                <a:tc>
                  <a:txBody>
                    <a:bodyPr/>
                    <a:lstStyle/>
                    <a:p>
                      <a:pPr algn="l" fontAlgn="b"/>
                      <a:endParaRPr lang="en-ID"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ID"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943993698"/>
                  </a:ext>
                </a:extLst>
              </a:tr>
              <a:tr h="333207">
                <a:tc>
                  <a:txBody>
                    <a:bodyPr/>
                    <a:lstStyle/>
                    <a:p>
                      <a:pPr algn="l" fontAlgn="b"/>
                      <a:endParaRPr lang="en-ID"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ID"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783381559"/>
                  </a:ext>
                </a:extLst>
              </a:tr>
              <a:tr h="333207">
                <a:tc>
                  <a:txBody>
                    <a:bodyPr/>
                    <a:lstStyle/>
                    <a:p>
                      <a:pPr algn="l" fontAlgn="b"/>
                      <a:r>
                        <a:rPr lang="en-ID" sz="1800" u="none" strike="noStrike">
                          <a:effectLst/>
                        </a:rPr>
                        <a:t>Jumlah Pengurus Pokdakan Perempuan</a:t>
                      </a:r>
                      <a:endParaRPr lang="en-ID"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a:effectLst/>
                        </a:rPr>
                        <a:t>68</a:t>
                      </a:r>
                      <a:endParaRPr lang="en-ID" sz="18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526601778"/>
                  </a:ext>
                </a:extLst>
              </a:tr>
              <a:tr h="333207">
                <a:tc>
                  <a:txBody>
                    <a:bodyPr/>
                    <a:lstStyle/>
                    <a:p>
                      <a:pPr algn="l" fontAlgn="b"/>
                      <a:r>
                        <a:rPr lang="en-ID" sz="1800" u="none" strike="noStrike">
                          <a:effectLst/>
                        </a:rPr>
                        <a:t>Jumlah Perempuan Ketua</a:t>
                      </a:r>
                      <a:endParaRPr lang="en-ID"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5</a:t>
                      </a:r>
                      <a:endParaRPr lang="en-ID"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43361034"/>
                  </a:ext>
                </a:extLst>
              </a:tr>
              <a:tr h="333207">
                <a:tc>
                  <a:txBody>
                    <a:bodyPr/>
                    <a:lstStyle/>
                    <a:p>
                      <a:pPr algn="l" fontAlgn="b"/>
                      <a:r>
                        <a:rPr lang="en-ID" sz="1800" u="none" strike="noStrike" dirty="0" err="1">
                          <a:effectLst/>
                        </a:rPr>
                        <a:t>Jumlah</a:t>
                      </a:r>
                      <a:r>
                        <a:rPr lang="en-ID" sz="1800" u="none" strike="noStrike" dirty="0">
                          <a:effectLst/>
                        </a:rPr>
                        <a:t> Perempuan </a:t>
                      </a:r>
                      <a:r>
                        <a:rPr lang="en-ID" sz="1800" u="none" strike="noStrike" dirty="0" err="1">
                          <a:effectLst/>
                        </a:rPr>
                        <a:t>Sekretaris</a:t>
                      </a:r>
                      <a:endParaRPr lang="en-ID"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20</a:t>
                      </a:r>
                      <a:endParaRPr lang="en-ID"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875085840"/>
                  </a:ext>
                </a:extLst>
              </a:tr>
              <a:tr h="333207">
                <a:tc>
                  <a:txBody>
                    <a:bodyPr/>
                    <a:lstStyle/>
                    <a:p>
                      <a:pPr algn="l" fontAlgn="b"/>
                      <a:r>
                        <a:rPr lang="en-ID" sz="1800" u="none" strike="noStrike">
                          <a:effectLst/>
                        </a:rPr>
                        <a:t>Jumlah Perempuan Bendahara</a:t>
                      </a:r>
                      <a:endParaRPr lang="en-ID"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38</a:t>
                      </a:r>
                      <a:endParaRPr lang="en-ID"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478216021"/>
                  </a:ext>
                </a:extLst>
              </a:tr>
              <a:tr h="333207">
                <a:tc>
                  <a:txBody>
                    <a:bodyPr/>
                    <a:lstStyle/>
                    <a:p>
                      <a:pPr algn="l" fontAlgn="b"/>
                      <a:r>
                        <a:rPr lang="fi-FI" sz="1800" u="none" strike="noStrike">
                          <a:effectLst/>
                        </a:rPr>
                        <a:t>Jumlah Perempuan Seksi/ Unit lain</a:t>
                      </a:r>
                      <a:endParaRPr lang="fi-FI"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5</a:t>
                      </a:r>
                      <a:endParaRPr lang="en-ID"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688098278"/>
                  </a:ext>
                </a:extLst>
              </a:tr>
              <a:tr h="333207">
                <a:tc>
                  <a:txBody>
                    <a:bodyPr/>
                    <a:lstStyle/>
                    <a:p>
                      <a:pPr algn="l" fontAlgn="b"/>
                      <a:r>
                        <a:rPr lang="en-ID" sz="1800" u="none" strike="noStrike">
                          <a:effectLst/>
                        </a:rPr>
                        <a:t>%  Perempuan Ketua</a:t>
                      </a:r>
                      <a:endParaRPr lang="en-ID"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7%</a:t>
                      </a:r>
                      <a:endParaRPr lang="en-ID" sz="1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252972357"/>
                  </a:ext>
                </a:extLst>
              </a:tr>
              <a:tr h="333207">
                <a:tc>
                  <a:txBody>
                    <a:bodyPr/>
                    <a:lstStyle/>
                    <a:p>
                      <a:pPr algn="l" fontAlgn="b"/>
                      <a:r>
                        <a:rPr lang="en-ID" sz="1800" u="none" strike="noStrike">
                          <a:effectLst/>
                        </a:rPr>
                        <a:t>%  Perempuan Sekretaris</a:t>
                      </a:r>
                      <a:endParaRPr lang="en-ID"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29%</a:t>
                      </a:r>
                      <a:endParaRPr lang="en-ID" sz="1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62936917"/>
                  </a:ext>
                </a:extLst>
              </a:tr>
              <a:tr h="333207">
                <a:tc>
                  <a:txBody>
                    <a:bodyPr/>
                    <a:lstStyle/>
                    <a:p>
                      <a:pPr algn="l" fontAlgn="b"/>
                      <a:r>
                        <a:rPr lang="en-ID" sz="1800" u="none" strike="noStrike">
                          <a:effectLst/>
                        </a:rPr>
                        <a:t>%  Perempuan Bendahara</a:t>
                      </a:r>
                      <a:endParaRPr lang="en-ID"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56%</a:t>
                      </a:r>
                      <a:endParaRPr lang="en-ID" sz="1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228192662"/>
                  </a:ext>
                </a:extLst>
              </a:tr>
              <a:tr h="333207">
                <a:tc>
                  <a:txBody>
                    <a:bodyPr/>
                    <a:lstStyle/>
                    <a:p>
                      <a:pPr algn="l" fontAlgn="b"/>
                      <a:r>
                        <a:rPr lang="en-ID" sz="1800" u="none" strike="noStrike" dirty="0">
                          <a:effectLst/>
                        </a:rPr>
                        <a:t>%  Perempuan </a:t>
                      </a:r>
                      <a:r>
                        <a:rPr lang="en-ID" sz="1800" u="none" strike="noStrike" dirty="0" err="1">
                          <a:effectLst/>
                        </a:rPr>
                        <a:t>Seksi</a:t>
                      </a:r>
                      <a:r>
                        <a:rPr lang="en-ID" sz="1800" u="none" strike="noStrike" dirty="0">
                          <a:effectLst/>
                        </a:rPr>
                        <a:t>/ Unit lain</a:t>
                      </a:r>
                      <a:endParaRPr lang="en-ID"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ID" sz="1800" u="none" strike="noStrike" dirty="0">
                          <a:effectLst/>
                        </a:rPr>
                        <a:t>7%</a:t>
                      </a:r>
                      <a:endParaRPr lang="en-ID" sz="1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93983554"/>
                  </a:ext>
                </a:extLst>
              </a:tr>
            </a:tbl>
          </a:graphicData>
        </a:graphic>
      </p:graphicFrame>
    </p:spTree>
    <p:extLst>
      <p:ext uri="{BB962C8B-B14F-4D97-AF65-F5344CB8AC3E}">
        <p14:creationId xmlns:p14="http://schemas.microsoft.com/office/powerpoint/2010/main" val="332828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AA60C-123F-E2EC-0264-64546C280EC6}"/>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75224C8-0A02-EF9E-0B72-325EBC7E7708}"/>
              </a:ext>
            </a:extLst>
          </p:cNvPr>
          <p:cNvGraphicFramePr>
            <a:graphicFrameLocks noGrp="1"/>
          </p:cNvGraphicFramePr>
          <p:nvPr>
            <p:ph idx="1"/>
            <p:extLst>
              <p:ext uri="{D42A27DB-BD31-4B8C-83A1-F6EECF244321}">
                <p14:modId xmlns:p14="http://schemas.microsoft.com/office/powerpoint/2010/main" val="1135236769"/>
              </p:ext>
            </p:extLst>
          </p:nvPr>
        </p:nvGraphicFramePr>
        <p:xfrm>
          <a:off x="90323" y="916090"/>
          <a:ext cx="8839199" cy="4102100"/>
        </p:xfrm>
        <a:graphic>
          <a:graphicData uri="http://schemas.openxmlformats.org/drawingml/2006/table">
            <a:tbl>
              <a:tblPr>
                <a:tableStyleId>{5C22544A-7EE6-4342-B048-85BDC9FD1C3A}</a:tableStyleId>
              </a:tblPr>
              <a:tblGrid>
                <a:gridCol w="1434890">
                  <a:extLst>
                    <a:ext uri="{9D8B030D-6E8A-4147-A177-3AD203B41FA5}">
                      <a16:colId xmlns:a16="http://schemas.microsoft.com/office/drawing/2014/main" val="596750788"/>
                    </a:ext>
                  </a:extLst>
                </a:gridCol>
                <a:gridCol w="2750454">
                  <a:extLst>
                    <a:ext uri="{9D8B030D-6E8A-4147-A177-3AD203B41FA5}">
                      <a16:colId xmlns:a16="http://schemas.microsoft.com/office/drawing/2014/main" val="1748860573"/>
                    </a:ext>
                  </a:extLst>
                </a:gridCol>
                <a:gridCol w="1286933">
                  <a:extLst>
                    <a:ext uri="{9D8B030D-6E8A-4147-A177-3AD203B41FA5}">
                      <a16:colId xmlns:a16="http://schemas.microsoft.com/office/drawing/2014/main" val="3508111672"/>
                    </a:ext>
                  </a:extLst>
                </a:gridCol>
                <a:gridCol w="905933">
                  <a:extLst>
                    <a:ext uri="{9D8B030D-6E8A-4147-A177-3AD203B41FA5}">
                      <a16:colId xmlns:a16="http://schemas.microsoft.com/office/drawing/2014/main" val="1281053977"/>
                    </a:ext>
                  </a:extLst>
                </a:gridCol>
                <a:gridCol w="977341">
                  <a:extLst>
                    <a:ext uri="{9D8B030D-6E8A-4147-A177-3AD203B41FA5}">
                      <a16:colId xmlns:a16="http://schemas.microsoft.com/office/drawing/2014/main" val="2709614303"/>
                    </a:ext>
                  </a:extLst>
                </a:gridCol>
                <a:gridCol w="445791">
                  <a:extLst>
                    <a:ext uri="{9D8B030D-6E8A-4147-A177-3AD203B41FA5}">
                      <a16:colId xmlns:a16="http://schemas.microsoft.com/office/drawing/2014/main" val="4272783623"/>
                    </a:ext>
                  </a:extLst>
                </a:gridCol>
                <a:gridCol w="522411">
                  <a:extLst>
                    <a:ext uri="{9D8B030D-6E8A-4147-A177-3AD203B41FA5}">
                      <a16:colId xmlns:a16="http://schemas.microsoft.com/office/drawing/2014/main" val="477761205"/>
                    </a:ext>
                  </a:extLst>
                </a:gridCol>
                <a:gridCol w="515446">
                  <a:extLst>
                    <a:ext uri="{9D8B030D-6E8A-4147-A177-3AD203B41FA5}">
                      <a16:colId xmlns:a16="http://schemas.microsoft.com/office/drawing/2014/main" val="3273329649"/>
                    </a:ext>
                  </a:extLst>
                </a:gridCol>
              </a:tblGrid>
              <a:tr h="184150">
                <a:tc rowSpan="2">
                  <a:txBody>
                    <a:bodyPr/>
                    <a:lstStyle/>
                    <a:p>
                      <a:pPr algn="ctr" fontAlgn="b"/>
                      <a:r>
                        <a:rPr lang="en-ID" sz="1100" u="none" strike="noStrike" dirty="0">
                          <a:effectLst/>
                        </a:rPr>
                        <a:t>DATE</a:t>
                      </a:r>
                      <a:endParaRPr lang="en-ID" sz="1100" b="1" i="0" u="none" strike="noStrike" dirty="0">
                        <a:solidFill>
                          <a:srgbClr val="FFFFFF"/>
                        </a:solidFill>
                        <a:effectLst/>
                        <a:latin typeface="Calibri" panose="020F0502020204030204" pitchFamily="34" charset="0"/>
                      </a:endParaRPr>
                    </a:p>
                  </a:txBody>
                  <a:tcPr marL="6350" marR="6350" marT="6350" marB="0" anchor="b"/>
                </a:tc>
                <a:tc rowSpan="2">
                  <a:txBody>
                    <a:bodyPr/>
                    <a:lstStyle/>
                    <a:p>
                      <a:pPr algn="ctr" fontAlgn="b"/>
                      <a:r>
                        <a:rPr lang="en-ID" sz="1100" u="none" strike="noStrike" dirty="0">
                          <a:effectLst/>
                        </a:rPr>
                        <a:t>LOCATION</a:t>
                      </a:r>
                      <a:endParaRPr lang="en-ID" sz="1100" b="1" i="0" u="none" strike="noStrike" dirty="0">
                        <a:solidFill>
                          <a:srgbClr val="FFFFFF"/>
                        </a:solidFill>
                        <a:effectLst/>
                        <a:latin typeface="Calibri" panose="020F0502020204030204" pitchFamily="34" charset="0"/>
                      </a:endParaRPr>
                    </a:p>
                  </a:txBody>
                  <a:tcPr marL="6350" marR="6350" marT="6350" marB="0" anchor="b"/>
                </a:tc>
                <a:tc rowSpan="2">
                  <a:txBody>
                    <a:bodyPr/>
                    <a:lstStyle/>
                    <a:p>
                      <a:pPr algn="ctr" fontAlgn="b"/>
                      <a:r>
                        <a:rPr lang="en-ID" sz="1100" u="none" strike="noStrike">
                          <a:effectLst/>
                        </a:rPr>
                        <a:t> ∑ GROUPS</a:t>
                      </a:r>
                      <a:endParaRPr lang="en-ID" sz="1100" b="1" i="0" u="none" strike="noStrike">
                        <a:solidFill>
                          <a:srgbClr val="FFFFFF"/>
                        </a:solidFill>
                        <a:effectLst/>
                        <a:latin typeface="Calibri" panose="020F0502020204030204" pitchFamily="34" charset="0"/>
                      </a:endParaRPr>
                    </a:p>
                  </a:txBody>
                  <a:tcPr marL="6350" marR="6350" marT="6350" marB="0" anchor="b"/>
                </a:tc>
                <a:tc gridSpan="2">
                  <a:txBody>
                    <a:bodyPr/>
                    <a:lstStyle/>
                    <a:p>
                      <a:pPr algn="ctr" fontAlgn="b"/>
                      <a:r>
                        <a:rPr lang="en-ID" sz="1100" u="none" strike="noStrike">
                          <a:effectLst/>
                        </a:rPr>
                        <a:t>FEMALE</a:t>
                      </a:r>
                      <a:endParaRPr lang="en-ID" sz="1100" b="1" i="0" u="none" strike="noStrike">
                        <a:solidFill>
                          <a:srgbClr val="FFFFFF"/>
                        </a:solidFill>
                        <a:effectLst/>
                        <a:latin typeface="Calibri" panose="020F0502020204030204" pitchFamily="34" charset="0"/>
                      </a:endParaRPr>
                    </a:p>
                  </a:txBody>
                  <a:tcPr marL="6350" marR="6350" marT="6350" marB="0" anchor="b"/>
                </a:tc>
                <a:tc hMerge="1">
                  <a:txBody>
                    <a:bodyPr/>
                    <a:lstStyle/>
                    <a:p>
                      <a:endParaRPr lang="en-ID"/>
                    </a:p>
                  </a:txBody>
                  <a:tcPr/>
                </a:tc>
                <a:tc gridSpan="2">
                  <a:txBody>
                    <a:bodyPr/>
                    <a:lstStyle/>
                    <a:p>
                      <a:pPr algn="ctr" fontAlgn="b"/>
                      <a:r>
                        <a:rPr lang="en-ID" sz="1100" u="none" strike="noStrike">
                          <a:effectLst/>
                        </a:rPr>
                        <a:t>MALE</a:t>
                      </a:r>
                      <a:endParaRPr lang="en-ID" sz="1100" b="1" i="0" u="none" strike="noStrike">
                        <a:solidFill>
                          <a:srgbClr val="FFFFFF"/>
                        </a:solidFill>
                        <a:effectLst/>
                        <a:latin typeface="Calibri" panose="020F0502020204030204" pitchFamily="34" charset="0"/>
                      </a:endParaRPr>
                    </a:p>
                  </a:txBody>
                  <a:tcPr marL="6350" marR="6350" marT="6350" marB="0" anchor="b"/>
                </a:tc>
                <a:tc hMerge="1">
                  <a:txBody>
                    <a:bodyPr/>
                    <a:lstStyle/>
                    <a:p>
                      <a:endParaRPr lang="en-ID"/>
                    </a:p>
                  </a:txBody>
                  <a:tcPr/>
                </a:tc>
                <a:tc>
                  <a:txBody>
                    <a:bodyPr/>
                    <a:lstStyle/>
                    <a:p>
                      <a:pPr algn="ctr" fontAlgn="b"/>
                      <a:r>
                        <a:rPr lang="en-ID" sz="1100" u="none" strike="noStrike">
                          <a:effectLst/>
                        </a:rPr>
                        <a:t>TOTAL</a:t>
                      </a:r>
                      <a:endParaRPr lang="en-ID" sz="1100" b="1" i="0" u="none" strike="noStrike">
                        <a:solidFill>
                          <a:srgbClr val="FFFFFF"/>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792530128"/>
                  </a:ext>
                </a:extLst>
              </a:tr>
              <a:tr h="419100">
                <a:tc vMerge="1">
                  <a:txBody>
                    <a:bodyPr/>
                    <a:lstStyle/>
                    <a:p>
                      <a:endParaRPr lang="en-ID"/>
                    </a:p>
                  </a:txBody>
                  <a:tcPr/>
                </a:tc>
                <a:tc vMerge="1">
                  <a:txBody>
                    <a:bodyPr/>
                    <a:lstStyle/>
                    <a:p>
                      <a:endParaRPr lang="en-ID"/>
                    </a:p>
                  </a:txBody>
                  <a:tcPr/>
                </a:tc>
                <a:tc vMerge="1">
                  <a:txBody>
                    <a:bodyPr/>
                    <a:lstStyle/>
                    <a:p>
                      <a:endParaRPr lang="en-ID"/>
                    </a:p>
                  </a:txBody>
                  <a:tcPr/>
                </a:tc>
                <a:tc>
                  <a:txBody>
                    <a:bodyPr/>
                    <a:lstStyle/>
                    <a:p>
                      <a:pPr algn="ctr" fontAlgn="b"/>
                      <a:r>
                        <a:rPr lang="en-ID" sz="1100" u="none" strike="noStrike">
                          <a:effectLst/>
                        </a:rPr>
                        <a:t>∑</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ctr" fontAlgn="b"/>
                      <a:r>
                        <a:rPr lang="en-ID" sz="1100" u="none" strike="noStrike">
                          <a:effectLst/>
                        </a:rPr>
                        <a:t>%</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ctr" fontAlgn="b"/>
                      <a:r>
                        <a:rPr lang="en-ID" sz="1100" u="none" strike="noStrike">
                          <a:effectLst/>
                        </a:rPr>
                        <a:t>∑</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ctr" fontAlgn="b"/>
                      <a:r>
                        <a:rPr lang="en-ID" sz="1100" u="none" strike="noStrike">
                          <a:effectLst/>
                        </a:rPr>
                        <a:t>%</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ctr" fontAlgn="b"/>
                      <a:r>
                        <a:rPr lang="en-ID" sz="1100" u="none" strike="noStrike">
                          <a:effectLst/>
                        </a:rPr>
                        <a:t>∑</a:t>
                      </a:r>
                      <a:endParaRPr lang="en-ID" sz="1100" b="1" i="0" u="none" strike="noStrike">
                        <a:solidFill>
                          <a:srgbClr val="FFFFFF"/>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55840379"/>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Aceh Utara</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1,28%</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386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98,72%</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391</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886447788"/>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Pidie Jaya</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24</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7,27%</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587</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92,73%</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633</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568830064"/>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Bireun</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44</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9,84%</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403</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90,16%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447</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68718258"/>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Pidie</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21</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37</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16,67%</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185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83,33%</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222</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232908767"/>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Aceh Besar</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12</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22</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14,29%</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132</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85,71%</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154</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104064781"/>
                  </a:ext>
                </a:extLst>
              </a:tr>
              <a:tr h="184150">
                <a:tc gridSpan="2">
                  <a:txBody>
                    <a:bodyPr/>
                    <a:lstStyle/>
                    <a:p>
                      <a:pPr algn="l" fontAlgn="b"/>
                      <a:r>
                        <a:rPr lang="en-ID" sz="1100" u="none" strike="noStrike" dirty="0">
                          <a:effectLst/>
                        </a:rPr>
                        <a:t>SUB TOTAL</a:t>
                      </a:r>
                      <a:endParaRPr lang="en-ID" sz="1100" b="1" i="0" u="none" strike="noStrike" dirty="0">
                        <a:solidFill>
                          <a:srgbClr val="FFFFFF"/>
                        </a:solidFill>
                        <a:effectLst/>
                        <a:latin typeface="Calibri" panose="020F0502020204030204" pitchFamily="34" charset="0"/>
                      </a:endParaRPr>
                    </a:p>
                  </a:txBody>
                  <a:tcPr marL="6350" marR="6350" marT="6350" marB="0" anchor="b"/>
                </a:tc>
                <a:tc hMerge="1">
                  <a:txBody>
                    <a:bodyPr/>
                    <a:lstStyle/>
                    <a:p>
                      <a:endParaRPr lang="en-ID"/>
                    </a:p>
                  </a:txBody>
                  <a:tcPr/>
                </a:tc>
                <a:tc>
                  <a:txBody>
                    <a:bodyPr/>
                    <a:lstStyle/>
                    <a:p>
                      <a:pPr algn="r" fontAlgn="b"/>
                      <a:r>
                        <a:rPr lang="en-ID" sz="1100" u="none" strike="noStrike">
                          <a:effectLst/>
                        </a:rPr>
                        <a:t>128</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154</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8,34%</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1693</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91,66%</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1847</a:t>
                      </a:r>
                      <a:endParaRPr lang="en-ID" sz="1100" b="1" i="0" u="none" strike="noStrike">
                        <a:solidFill>
                          <a:srgbClr val="FFFFFF"/>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558968121"/>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Lampung Selatan</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38</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4,69%</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305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95,31%</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320</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861670245"/>
                  </a:ext>
                </a:extLst>
              </a:tr>
              <a:tr h="184150">
                <a:tc>
                  <a:txBody>
                    <a:bodyPr/>
                    <a:lstStyle/>
                    <a:p>
                      <a:pPr algn="l" fontAlgn="b"/>
                      <a:r>
                        <a:rPr lang="en-ID" sz="1100" u="none" strike="noStrike">
                          <a:effectLst/>
                        </a:rPr>
                        <a:t>May 14, 2025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Lampung Timur (Labuan Maringgai)</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61</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11</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2,46%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436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97,54%</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447</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54278902"/>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Lampung Timur (Pasir Sakti</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37</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52</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12,75%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356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87,25%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408</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054395785"/>
                  </a:ext>
                </a:extLst>
              </a:tr>
              <a:tr h="184150">
                <a:tc gridSpan="2">
                  <a:txBody>
                    <a:bodyPr/>
                    <a:lstStyle/>
                    <a:p>
                      <a:pPr algn="r" fontAlgn="b"/>
                      <a:r>
                        <a:rPr lang="en-ID" sz="1100" u="none" strike="noStrike" dirty="0">
                          <a:effectLst/>
                        </a:rPr>
                        <a:t>SUB TOTAL</a:t>
                      </a:r>
                      <a:endParaRPr lang="en-ID" sz="1100" b="1" i="0" u="none" strike="noStrike" dirty="0">
                        <a:solidFill>
                          <a:srgbClr val="FFFFFF"/>
                        </a:solidFill>
                        <a:effectLst/>
                        <a:latin typeface="Calibri" panose="020F0502020204030204" pitchFamily="34" charset="0"/>
                      </a:endParaRPr>
                    </a:p>
                  </a:txBody>
                  <a:tcPr marL="6350" marR="6350" marT="6350" marB="0" anchor="b"/>
                </a:tc>
                <a:tc hMerge="1">
                  <a:txBody>
                    <a:bodyPr/>
                    <a:lstStyle/>
                    <a:p>
                      <a:endParaRPr lang="en-ID"/>
                    </a:p>
                  </a:txBody>
                  <a:tcPr/>
                </a:tc>
                <a:tc>
                  <a:txBody>
                    <a:bodyPr/>
                    <a:lstStyle/>
                    <a:p>
                      <a:pPr algn="r" fontAlgn="b"/>
                      <a:r>
                        <a:rPr lang="en-ID" sz="1100" u="none" strike="noStrike">
                          <a:effectLst/>
                        </a:rPr>
                        <a:t>136</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78</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6,64%</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1097</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93,36%</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1175</a:t>
                      </a:r>
                      <a:endParaRPr lang="en-ID" sz="1100" b="1" i="0" u="none" strike="noStrike">
                        <a:solidFill>
                          <a:srgbClr val="FFFFFF"/>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56524937"/>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Pinrang</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10</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31</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18,24%</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139</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81,76%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170</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05225963"/>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Wajo</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24</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93</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24,80%</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282</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75,20%</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375</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898563674"/>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dirty="0" err="1">
                          <a:effectLst/>
                        </a:rPr>
                        <a:t>Kab</a:t>
                      </a:r>
                      <a:r>
                        <a:rPr lang="en-ID" sz="1100" u="none" strike="noStrike" dirty="0">
                          <a:effectLst/>
                        </a:rPr>
                        <a:t>. </a:t>
                      </a:r>
                      <a:r>
                        <a:rPr lang="en-ID" sz="1100" u="none" strike="noStrike" dirty="0" err="1">
                          <a:effectLst/>
                        </a:rPr>
                        <a:t>Sinjai</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dirty="0">
                          <a:effectLst/>
                        </a:rPr>
                        <a:t>37</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104</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19,40%</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432</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80,60%</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536</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416366589"/>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Bone</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28</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84</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24,35%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261</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75,65%</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345</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253229368"/>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Bulukumba</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28</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79</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27,72%</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206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72,28%</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285</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00920767"/>
                  </a:ext>
                </a:extLst>
              </a:tr>
              <a:tr h="184150">
                <a:tc gridSpan="2">
                  <a:txBody>
                    <a:bodyPr/>
                    <a:lstStyle/>
                    <a:p>
                      <a:pPr algn="r" fontAlgn="b"/>
                      <a:r>
                        <a:rPr lang="en-ID" sz="1100" u="none" strike="noStrike" dirty="0">
                          <a:effectLst/>
                        </a:rPr>
                        <a:t>SUB TOTAL</a:t>
                      </a:r>
                      <a:endParaRPr lang="en-ID" sz="1100" b="1" i="0" u="none" strike="noStrike" dirty="0">
                        <a:solidFill>
                          <a:srgbClr val="FFFFFF"/>
                        </a:solidFill>
                        <a:effectLst/>
                        <a:latin typeface="Calibri" panose="020F0502020204030204" pitchFamily="34" charset="0"/>
                      </a:endParaRPr>
                    </a:p>
                  </a:txBody>
                  <a:tcPr marL="6350" marR="6350" marT="6350" marB="0" anchor="b"/>
                </a:tc>
                <a:tc hMerge="1">
                  <a:txBody>
                    <a:bodyPr/>
                    <a:lstStyle/>
                    <a:p>
                      <a:endParaRPr lang="en-ID"/>
                    </a:p>
                  </a:txBody>
                  <a:tcPr/>
                </a:tc>
                <a:tc>
                  <a:txBody>
                    <a:bodyPr/>
                    <a:lstStyle/>
                    <a:p>
                      <a:pPr algn="r" fontAlgn="b"/>
                      <a:r>
                        <a:rPr lang="en-ID" sz="1100" u="none" strike="noStrike">
                          <a:effectLst/>
                        </a:rPr>
                        <a:t>127</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391</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22,85%</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1320</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77,15%</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1711</a:t>
                      </a:r>
                      <a:endParaRPr lang="en-ID" sz="1100" b="1" i="0" u="none" strike="noStrike">
                        <a:solidFill>
                          <a:srgbClr val="FFFFFF"/>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865923514"/>
                  </a:ext>
                </a:extLst>
              </a:tr>
              <a:tr h="184150">
                <a:tc>
                  <a:txBody>
                    <a:bodyPr/>
                    <a:lstStyle/>
                    <a:p>
                      <a:pPr algn="l" fontAlgn="b"/>
                      <a:r>
                        <a:rPr lang="en-ID" sz="1100" u="none" strike="noStrike" dirty="0">
                          <a:effectLst/>
                        </a:rPr>
                        <a:t>May 14, 2025</a:t>
                      </a:r>
                      <a:endParaRPr lang="en-ID"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D" sz="1100" u="none" strike="noStrike">
                          <a:effectLst/>
                        </a:rPr>
                        <a:t>Kab. Jembrana</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20</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6</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2,93%</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199</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97,07%</a:t>
                      </a:r>
                      <a:endParaRPr lang="en-ID" sz="11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205</a:t>
                      </a:r>
                      <a:endParaRPr lang="en-ID"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96920928"/>
                  </a:ext>
                </a:extLst>
              </a:tr>
              <a:tr h="184150">
                <a:tc gridSpan="2">
                  <a:txBody>
                    <a:bodyPr/>
                    <a:lstStyle/>
                    <a:p>
                      <a:pPr algn="r" fontAlgn="b"/>
                      <a:r>
                        <a:rPr lang="en-ID" sz="1100" u="none" strike="noStrike">
                          <a:effectLst/>
                        </a:rPr>
                        <a:t>SUB TOTAL</a:t>
                      </a:r>
                      <a:endParaRPr lang="en-ID" sz="1100" b="1" i="0" u="none" strike="noStrike">
                        <a:solidFill>
                          <a:srgbClr val="FFFFFF"/>
                        </a:solidFill>
                        <a:effectLst/>
                        <a:latin typeface="Calibri" panose="020F0502020204030204" pitchFamily="34" charset="0"/>
                      </a:endParaRPr>
                    </a:p>
                  </a:txBody>
                  <a:tcPr marL="6350" marR="6350" marT="6350" marB="0" anchor="b"/>
                </a:tc>
                <a:tc hMerge="1">
                  <a:txBody>
                    <a:bodyPr/>
                    <a:lstStyle/>
                    <a:p>
                      <a:endParaRPr lang="en-ID"/>
                    </a:p>
                  </a:txBody>
                  <a:tcPr/>
                </a:tc>
                <a:tc>
                  <a:txBody>
                    <a:bodyPr/>
                    <a:lstStyle/>
                    <a:p>
                      <a:pPr algn="r" fontAlgn="b"/>
                      <a:r>
                        <a:rPr lang="en-ID" sz="1100" u="none" strike="noStrike">
                          <a:effectLst/>
                        </a:rPr>
                        <a:t>20</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6</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2,93%</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199</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97,07%</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205</a:t>
                      </a:r>
                      <a:endParaRPr lang="en-ID" sz="1100" b="1" i="0" u="none" strike="noStrike">
                        <a:solidFill>
                          <a:srgbClr val="FFFFFF"/>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506331607"/>
                  </a:ext>
                </a:extLst>
              </a:tr>
              <a:tr h="184150">
                <a:tc gridSpan="2">
                  <a:txBody>
                    <a:bodyPr/>
                    <a:lstStyle/>
                    <a:p>
                      <a:pPr algn="r" fontAlgn="b"/>
                      <a:r>
                        <a:rPr lang="en-ID" sz="1100" u="none" strike="noStrike">
                          <a:effectLst/>
                        </a:rPr>
                        <a:t>GRAND TOTAL</a:t>
                      </a:r>
                      <a:endParaRPr lang="en-ID" sz="1100" b="1" i="0" u="none" strike="noStrike">
                        <a:solidFill>
                          <a:srgbClr val="FFFFFF"/>
                        </a:solidFill>
                        <a:effectLst/>
                        <a:latin typeface="Calibri" panose="020F0502020204030204" pitchFamily="34" charset="0"/>
                      </a:endParaRPr>
                    </a:p>
                  </a:txBody>
                  <a:tcPr marL="6350" marR="6350" marT="6350" marB="0" anchor="b"/>
                </a:tc>
                <a:tc hMerge="1">
                  <a:txBody>
                    <a:bodyPr/>
                    <a:lstStyle/>
                    <a:p>
                      <a:endParaRPr lang="en-ID"/>
                    </a:p>
                  </a:txBody>
                  <a:tcPr/>
                </a:tc>
                <a:tc>
                  <a:txBody>
                    <a:bodyPr/>
                    <a:lstStyle/>
                    <a:p>
                      <a:pPr algn="r" fontAlgn="b"/>
                      <a:r>
                        <a:rPr lang="en-ID" sz="1100" u="none" strike="noStrike">
                          <a:effectLst/>
                        </a:rPr>
                        <a:t>411</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629</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12,74%</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4309</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a:effectLst/>
                        </a:rPr>
                        <a:t>87,26%</a:t>
                      </a:r>
                      <a:endParaRPr lang="en-ID" sz="1100" b="1" i="0" u="none" strike="noStrike">
                        <a:solidFill>
                          <a:srgbClr val="FFFFFF"/>
                        </a:solidFill>
                        <a:effectLst/>
                        <a:latin typeface="Calibri" panose="020F0502020204030204" pitchFamily="34" charset="0"/>
                      </a:endParaRPr>
                    </a:p>
                  </a:txBody>
                  <a:tcPr marL="6350" marR="6350" marT="6350" marB="0" anchor="b"/>
                </a:tc>
                <a:tc>
                  <a:txBody>
                    <a:bodyPr/>
                    <a:lstStyle/>
                    <a:p>
                      <a:pPr algn="r" fontAlgn="b"/>
                      <a:r>
                        <a:rPr lang="en-ID" sz="1100" u="none" strike="noStrike" dirty="0">
                          <a:effectLst/>
                        </a:rPr>
                        <a:t>4938</a:t>
                      </a:r>
                      <a:endParaRPr lang="en-ID" sz="1100" b="1" i="0" u="none" strike="noStrike" dirty="0">
                        <a:solidFill>
                          <a:srgbClr val="FFFFFF"/>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049402823"/>
                  </a:ext>
                </a:extLst>
              </a:tr>
            </a:tbl>
          </a:graphicData>
        </a:graphic>
      </p:graphicFrame>
      <p:pic>
        <p:nvPicPr>
          <p:cNvPr id="2" name="Google Shape;198;p10">
            <a:extLst>
              <a:ext uri="{FF2B5EF4-FFF2-40B4-BE49-F238E27FC236}">
                <a16:creationId xmlns:a16="http://schemas.microsoft.com/office/drawing/2014/main" id="{80AF2696-B5DF-F2B2-3754-028253B1A5CD}"/>
              </a:ext>
            </a:extLst>
          </p:cNvPr>
          <p:cNvPicPr preferRelativeResize="0"/>
          <p:nvPr/>
        </p:nvPicPr>
        <p:blipFill rotWithShape="1">
          <a:blip r:embed="rId3">
            <a:alphaModFix/>
          </a:blip>
          <a:srcRect/>
          <a:stretch/>
        </p:blipFill>
        <p:spPr>
          <a:xfrm>
            <a:off x="-70395" y="-81817"/>
            <a:ext cx="2751083" cy="945469"/>
          </a:xfrm>
          <a:prstGeom prst="rect">
            <a:avLst/>
          </a:prstGeom>
          <a:noFill/>
          <a:ln>
            <a:noFill/>
          </a:ln>
        </p:spPr>
      </p:pic>
      <p:sp>
        <p:nvSpPr>
          <p:cNvPr id="3" name="Title 1">
            <a:extLst>
              <a:ext uri="{FF2B5EF4-FFF2-40B4-BE49-F238E27FC236}">
                <a16:creationId xmlns:a16="http://schemas.microsoft.com/office/drawing/2014/main" id="{C276F527-8671-9235-E9E2-D18EA8E458BF}"/>
              </a:ext>
            </a:extLst>
          </p:cNvPr>
          <p:cNvSpPr>
            <a:spLocks noGrp="1"/>
          </p:cNvSpPr>
          <p:nvPr>
            <p:ph type="title"/>
          </p:nvPr>
        </p:nvSpPr>
        <p:spPr>
          <a:xfrm>
            <a:off x="2751082" y="127642"/>
            <a:ext cx="7798385" cy="543999"/>
          </a:xfrm>
          <a:solidFill>
            <a:schemeClr val="accent1">
              <a:lumMod val="40000"/>
              <a:lumOff val="60000"/>
            </a:schemeClr>
          </a:solidFill>
        </p:spPr>
        <p:txBody>
          <a:bodyPr>
            <a:normAutofit fontScale="90000"/>
          </a:bodyPr>
          <a:lstStyle/>
          <a:p>
            <a:pPr algn="ctr"/>
            <a:br>
              <a:rPr lang="fi-FI" sz="2900" b="1" dirty="0">
                <a:latin typeface="Quattrocento Sans" panose="020B0502050000020003" pitchFamily="34" charset="0"/>
              </a:rPr>
            </a:br>
            <a:r>
              <a:rPr lang="fi-FI" sz="2900" b="1" dirty="0">
                <a:latin typeface="Segoe UI Black" panose="020B0A02040204020203" pitchFamily="34" charset="0"/>
                <a:ea typeface="Segoe UI Black" panose="020B0A02040204020203" pitchFamily="34" charset="0"/>
              </a:rPr>
              <a:t>Eksisting Anggota Perempuan  Pada Pokdakan</a:t>
            </a:r>
            <a:br>
              <a:rPr lang="fi-FI" sz="2900" b="1" dirty="0">
                <a:latin typeface="Segoe UI Black" panose="020B0A02040204020203" pitchFamily="34" charset="0"/>
                <a:ea typeface="Segoe UI Black" panose="020B0A02040204020203" pitchFamily="34" charset="0"/>
              </a:rPr>
            </a:br>
            <a:endParaRPr lang="en-ID" sz="2900" b="1" dirty="0">
              <a:latin typeface="Segoe UI Black" panose="020B0A02040204020203" pitchFamily="34" charset="0"/>
              <a:ea typeface="Segoe UI Black" panose="020B0A020402040202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EAA48446-0055-D45D-F3DB-C27980E5BF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B9880C3-318A-F46A-C806-FFABD419E434}"/>
              </a:ext>
            </a:extLst>
          </p:cNvPr>
          <p:cNvPicPr>
            <a:picLocks noChangeAspect="1"/>
          </p:cNvPicPr>
          <p:nvPr/>
        </p:nvPicPr>
        <p:blipFill>
          <a:blip r:embed="rId5"/>
          <a:stretch>
            <a:fillRect/>
          </a:stretch>
        </p:blipFill>
        <p:spPr>
          <a:xfrm>
            <a:off x="9046010" y="916090"/>
            <a:ext cx="2928276" cy="2614509"/>
          </a:xfrm>
          <a:prstGeom prst="rect">
            <a:avLst/>
          </a:prstGeom>
        </p:spPr>
      </p:pic>
      <p:pic>
        <p:nvPicPr>
          <p:cNvPr id="10" name="Picture 16" descr="Mengenal Sebutan Penting Dalam Budidaya Tambak Udang | My XXX Hot Girl">
            <a:extLst>
              <a:ext uri="{FF2B5EF4-FFF2-40B4-BE49-F238E27FC236}">
                <a16:creationId xmlns:a16="http://schemas.microsoft.com/office/drawing/2014/main" id="{7578A9ED-08EB-0E93-7BF8-0F61303CDA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90240" y="3890691"/>
            <a:ext cx="2884046" cy="277807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E6D7ADF6-A88D-5E75-1C2D-1AF1B139E72A}"/>
              </a:ext>
            </a:extLst>
          </p:cNvPr>
          <p:cNvSpPr/>
          <p:nvPr/>
        </p:nvSpPr>
        <p:spPr>
          <a:xfrm>
            <a:off x="712622" y="6060223"/>
            <a:ext cx="7594600" cy="3981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Bagaimana</a:t>
            </a:r>
            <a:r>
              <a:rPr lang="en-US" dirty="0"/>
              <a:t> </a:t>
            </a:r>
            <a:r>
              <a:rPr lang="en-US" dirty="0" err="1"/>
              <a:t>cara</a:t>
            </a:r>
            <a:r>
              <a:rPr lang="en-US" dirty="0"/>
              <a:t> </a:t>
            </a:r>
            <a:r>
              <a:rPr lang="en-US" dirty="0" err="1"/>
              <a:t>mencapai</a:t>
            </a:r>
            <a:r>
              <a:rPr lang="en-US" dirty="0"/>
              <a:t> target 20% Perempuan </a:t>
            </a:r>
            <a:r>
              <a:rPr lang="en-US" dirty="0" err="1"/>
              <a:t>sebagai</a:t>
            </a:r>
            <a:r>
              <a:rPr lang="en-US" dirty="0"/>
              <a:t> </a:t>
            </a:r>
            <a:r>
              <a:rPr lang="en-US" dirty="0" err="1"/>
              <a:t>anggota</a:t>
            </a:r>
            <a:r>
              <a:rPr lang="en-US" dirty="0"/>
              <a:t> </a:t>
            </a:r>
            <a:r>
              <a:rPr lang="en-US" dirty="0" err="1"/>
              <a:t>pokdakan</a:t>
            </a:r>
            <a:r>
              <a:rPr lang="en-US" dirty="0"/>
              <a:t>?</a:t>
            </a:r>
            <a:endParaRPr lang="en-ID" dirty="0"/>
          </a:p>
        </p:txBody>
      </p:sp>
      <p:sp>
        <p:nvSpPr>
          <p:cNvPr id="8" name="Rectangle 7">
            <a:extLst>
              <a:ext uri="{FF2B5EF4-FFF2-40B4-BE49-F238E27FC236}">
                <a16:creationId xmlns:a16="http://schemas.microsoft.com/office/drawing/2014/main" id="{5788E06C-B67F-DB3A-D4D6-2EEB053EAE92}"/>
              </a:ext>
            </a:extLst>
          </p:cNvPr>
          <p:cNvSpPr/>
          <p:nvPr/>
        </p:nvSpPr>
        <p:spPr>
          <a:xfrm>
            <a:off x="2087687" y="5459039"/>
            <a:ext cx="4622800" cy="4978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Tambak</a:t>
            </a:r>
            <a:r>
              <a:rPr lang="en-US" dirty="0"/>
              <a:t> </a:t>
            </a:r>
            <a:r>
              <a:rPr lang="en-US" dirty="0" err="1"/>
              <a:t>Kluster</a:t>
            </a:r>
            <a:r>
              <a:rPr lang="en-US" dirty="0"/>
              <a:t>, </a:t>
            </a:r>
            <a:r>
              <a:rPr lang="en-US" dirty="0" err="1"/>
              <a:t>tradisional</a:t>
            </a:r>
            <a:r>
              <a:rPr lang="en-US" dirty="0"/>
              <a:t> dan </a:t>
            </a:r>
            <a:r>
              <a:rPr lang="en-US" dirty="0" err="1"/>
              <a:t>tradisional</a:t>
            </a:r>
            <a:r>
              <a:rPr lang="en-US" dirty="0"/>
              <a:t> plus</a:t>
            </a:r>
            <a:endParaRPr lang="en-ID" dirty="0"/>
          </a:p>
        </p:txBody>
      </p:sp>
      <p:sp>
        <p:nvSpPr>
          <p:cNvPr id="12" name="Arrow: Right 11">
            <a:extLst>
              <a:ext uri="{FF2B5EF4-FFF2-40B4-BE49-F238E27FC236}">
                <a16:creationId xmlns:a16="http://schemas.microsoft.com/office/drawing/2014/main" id="{BEB6BB83-74F6-B106-105B-7CB65614342C}"/>
              </a:ext>
            </a:extLst>
          </p:cNvPr>
          <p:cNvSpPr/>
          <p:nvPr/>
        </p:nvSpPr>
        <p:spPr>
          <a:xfrm rot="5400000">
            <a:off x="4331354" y="5145772"/>
            <a:ext cx="330200" cy="194734"/>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373543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2EEB7-C71A-6151-01D8-DBFDD8467EB0}"/>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A48BAA96-C1F2-230E-303F-1803935C435B}"/>
              </a:ext>
            </a:extLst>
          </p:cNvPr>
          <p:cNvPicPr preferRelativeResize="0"/>
          <p:nvPr/>
        </p:nvPicPr>
        <p:blipFill rotWithShape="1">
          <a:blip r:embed="rId3">
            <a:alphaModFix/>
          </a:blip>
          <a:srcRect/>
          <a:stretch/>
        </p:blipFill>
        <p:spPr>
          <a:xfrm>
            <a:off x="-73332" y="-29379"/>
            <a:ext cx="2751083" cy="945469"/>
          </a:xfrm>
          <a:prstGeom prst="rect">
            <a:avLst/>
          </a:prstGeom>
          <a:noFill/>
          <a:ln>
            <a:noFill/>
          </a:ln>
        </p:spPr>
      </p:pic>
      <p:sp>
        <p:nvSpPr>
          <p:cNvPr id="3" name="Title 1">
            <a:extLst>
              <a:ext uri="{FF2B5EF4-FFF2-40B4-BE49-F238E27FC236}">
                <a16:creationId xmlns:a16="http://schemas.microsoft.com/office/drawing/2014/main" id="{5559E3F1-FAC4-2E6B-B4A6-FBD86C08DA0E}"/>
              </a:ext>
            </a:extLst>
          </p:cNvPr>
          <p:cNvSpPr>
            <a:spLocks noGrp="1"/>
          </p:cNvSpPr>
          <p:nvPr>
            <p:ph type="title"/>
          </p:nvPr>
        </p:nvSpPr>
        <p:spPr>
          <a:xfrm>
            <a:off x="2945815" y="159826"/>
            <a:ext cx="7388961" cy="543999"/>
          </a:xfrm>
          <a:solidFill>
            <a:schemeClr val="accent1">
              <a:lumMod val="40000"/>
              <a:lumOff val="60000"/>
            </a:schemeClr>
          </a:solidFill>
        </p:spPr>
        <p:txBody>
          <a:bodyPr>
            <a:normAutofit/>
          </a:bodyPr>
          <a:lstStyle/>
          <a:p>
            <a:pPr algn="ct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Apa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Tugas</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Fasilitator</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a:t>
            </a:r>
            <a:endParaRPr lang="en-ID" sz="2900" b="1" dirty="0">
              <a:latin typeface="Segoe UI Black" panose="020B0A02040204020203" pitchFamily="34" charset="0"/>
              <a:ea typeface="Segoe UI Black" panose="020B0A020402040202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82BBC30F-0032-9DAC-6789-5FF5B308EC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E2400DDA-DB18-E4F0-0885-A235B431B7A4}"/>
              </a:ext>
            </a:extLst>
          </p:cNvPr>
          <p:cNvSpPr>
            <a:spLocks noGrp="1"/>
          </p:cNvSpPr>
          <p:nvPr>
            <p:ph idx="1"/>
          </p:nvPr>
        </p:nvSpPr>
        <p:spPr>
          <a:xfrm>
            <a:off x="0" y="899209"/>
            <a:ext cx="9138462" cy="5996754"/>
          </a:xfrm>
          <a:solidFill>
            <a:schemeClr val="bg1"/>
          </a:solidFill>
        </p:spPr>
        <p:txBody>
          <a:bodyPr>
            <a:noAutofit/>
          </a:bodyPr>
          <a:lstStyle/>
          <a:p>
            <a:pPr marL="0" indent="0" algn="just">
              <a:buNone/>
            </a:pPr>
            <a:r>
              <a:rPr lang="en-ID" sz="1800" dirty="0"/>
              <a:t>Dalam </a:t>
            </a:r>
            <a:r>
              <a:rPr lang="en-ID" sz="1800" dirty="0" err="1"/>
              <a:t>membentuk</a:t>
            </a:r>
            <a:r>
              <a:rPr lang="en-ID" sz="1800" dirty="0"/>
              <a:t> </a:t>
            </a:r>
            <a:r>
              <a:rPr lang="en-ID" sz="1800" dirty="0" err="1"/>
              <a:t>kepengurusan</a:t>
            </a:r>
            <a:r>
              <a:rPr lang="en-ID" sz="1800" dirty="0"/>
              <a:t> </a:t>
            </a:r>
            <a:r>
              <a:rPr lang="en-ID" sz="1800" dirty="0" err="1"/>
              <a:t>kelompok</a:t>
            </a:r>
            <a:r>
              <a:rPr lang="en-ID" sz="1800" dirty="0"/>
              <a:t> </a:t>
            </a:r>
            <a:r>
              <a:rPr lang="en-ID" sz="1800" dirty="0" err="1"/>
              <a:t>pembudidaya</a:t>
            </a:r>
            <a:r>
              <a:rPr lang="en-ID" sz="1800" dirty="0"/>
              <a:t> ikan (</a:t>
            </a:r>
            <a:r>
              <a:rPr lang="en-ID" sz="1800" dirty="0" err="1"/>
              <a:t>pokdakan</a:t>
            </a:r>
            <a:r>
              <a:rPr lang="en-ID" sz="1800" dirty="0"/>
              <a:t>) </a:t>
            </a:r>
            <a:r>
              <a:rPr lang="en-ID" sz="1800" dirty="0" err="1"/>
              <a:t>udang</a:t>
            </a:r>
            <a:r>
              <a:rPr lang="en-ID" sz="1800" dirty="0"/>
              <a:t> </a:t>
            </a:r>
            <a:r>
              <a:rPr lang="en-ID" sz="1800" dirty="0" err="1"/>
              <a:t>vaname</a:t>
            </a:r>
            <a:r>
              <a:rPr lang="en-ID" sz="1800" dirty="0"/>
              <a:t>, </a:t>
            </a:r>
            <a:r>
              <a:rPr lang="en-ID" sz="1800" dirty="0" err="1"/>
              <a:t>fasilitator</a:t>
            </a:r>
            <a:r>
              <a:rPr lang="en-ID" sz="1800" dirty="0"/>
              <a:t> </a:t>
            </a:r>
            <a:r>
              <a:rPr lang="en-ID" sz="1800" dirty="0" err="1"/>
              <a:t>memiliki</a:t>
            </a:r>
            <a:r>
              <a:rPr lang="en-ID" sz="1800" dirty="0"/>
              <a:t> </a:t>
            </a:r>
            <a:r>
              <a:rPr lang="en-ID" sz="1800" dirty="0" err="1"/>
              <a:t>tugas</a:t>
            </a:r>
            <a:r>
              <a:rPr lang="en-ID" sz="1800" dirty="0"/>
              <a:t>:</a:t>
            </a:r>
          </a:p>
          <a:p>
            <a:pPr algn="just">
              <a:buFont typeface="+mj-lt"/>
              <a:buAutoNum type="arabicPeriod"/>
            </a:pPr>
            <a:r>
              <a:rPr lang="en-ID" sz="1800" dirty="0" err="1"/>
              <a:t>Identifikasi</a:t>
            </a:r>
            <a:r>
              <a:rPr lang="en-ID" sz="1800" dirty="0"/>
              <a:t> Calon </a:t>
            </a:r>
            <a:r>
              <a:rPr lang="en-ID" sz="1800" dirty="0" err="1"/>
              <a:t>Pengurus</a:t>
            </a:r>
            <a:r>
              <a:rPr lang="en-ID" sz="1800" dirty="0"/>
              <a:t>: </a:t>
            </a:r>
            <a:r>
              <a:rPr lang="en-ID" sz="1800" dirty="0" err="1"/>
              <a:t>Fasilitator</a:t>
            </a:r>
            <a:r>
              <a:rPr lang="en-ID" sz="1800" dirty="0"/>
              <a:t> </a:t>
            </a:r>
            <a:r>
              <a:rPr lang="en-ID" sz="1800" dirty="0" err="1"/>
              <a:t>membantu</a:t>
            </a:r>
            <a:r>
              <a:rPr lang="en-ID" sz="1800" dirty="0"/>
              <a:t> </a:t>
            </a:r>
            <a:r>
              <a:rPr lang="en-ID" sz="1800" dirty="0" err="1"/>
              <a:t>mengidentifikasi</a:t>
            </a:r>
            <a:r>
              <a:rPr lang="en-ID" sz="1800" dirty="0"/>
              <a:t> </a:t>
            </a:r>
            <a:r>
              <a:rPr lang="en-ID" sz="1800" dirty="0" err="1"/>
              <a:t>pembudidaya</a:t>
            </a:r>
            <a:r>
              <a:rPr lang="en-ID" sz="1800" dirty="0"/>
              <a:t> </a:t>
            </a:r>
            <a:r>
              <a:rPr lang="en-ID" sz="1800" dirty="0" err="1"/>
              <a:t>udang</a:t>
            </a:r>
            <a:r>
              <a:rPr lang="en-ID" sz="1800" dirty="0"/>
              <a:t> </a:t>
            </a:r>
            <a:r>
              <a:rPr lang="en-ID" sz="1800" dirty="0" err="1"/>
              <a:t>vaname</a:t>
            </a:r>
            <a:r>
              <a:rPr lang="en-ID" sz="1800" dirty="0"/>
              <a:t> yang </a:t>
            </a:r>
            <a:r>
              <a:rPr lang="en-ID" sz="1800" dirty="0" err="1"/>
              <a:t>potensial</a:t>
            </a:r>
            <a:r>
              <a:rPr lang="en-ID" sz="1800" dirty="0"/>
              <a:t> di </a:t>
            </a:r>
            <a:r>
              <a:rPr lang="en-ID" sz="1800" dirty="0" err="1"/>
              <a:t>suatu</a:t>
            </a:r>
            <a:r>
              <a:rPr lang="en-ID" sz="1800" dirty="0"/>
              <a:t> wilayah </a:t>
            </a:r>
            <a:r>
              <a:rPr lang="en-ID" sz="1800" dirty="0" err="1"/>
              <a:t>untuk</a:t>
            </a:r>
            <a:r>
              <a:rPr lang="en-ID" sz="1800" dirty="0"/>
              <a:t> </a:t>
            </a:r>
            <a:r>
              <a:rPr lang="en-ID" sz="1800" dirty="0" err="1"/>
              <a:t>bergabung</a:t>
            </a:r>
            <a:r>
              <a:rPr lang="en-ID" sz="1800" dirty="0"/>
              <a:t> </a:t>
            </a:r>
            <a:r>
              <a:rPr lang="en-ID" sz="1800" dirty="0" err="1"/>
              <a:t>dalam</a:t>
            </a:r>
            <a:r>
              <a:rPr lang="en-ID" sz="1800" dirty="0"/>
              <a:t> </a:t>
            </a:r>
            <a:r>
              <a:rPr lang="en-ID" sz="1800" dirty="0" err="1"/>
              <a:t>kepengurusan</a:t>
            </a:r>
            <a:r>
              <a:rPr lang="en-ID" sz="1800" dirty="0"/>
              <a:t> </a:t>
            </a:r>
            <a:r>
              <a:rPr lang="en-ID" sz="1800" dirty="0" err="1"/>
              <a:t>pokdakan</a:t>
            </a:r>
            <a:r>
              <a:rPr lang="en-ID" sz="1800" dirty="0"/>
              <a:t>.</a:t>
            </a:r>
          </a:p>
          <a:p>
            <a:pPr algn="just">
              <a:buFont typeface="+mj-lt"/>
              <a:buAutoNum type="arabicPeriod"/>
            </a:pPr>
            <a:r>
              <a:rPr lang="en-ID" sz="1800" dirty="0" err="1"/>
              <a:t>Pendampingan</a:t>
            </a:r>
            <a:r>
              <a:rPr lang="en-ID" sz="1800" dirty="0"/>
              <a:t> dan </a:t>
            </a:r>
            <a:r>
              <a:rPr lang="en-ID" sz="1800" dirty="0" err="1"/>
              <a:t>Edukasi</a:t>
            </a:r>
            <a:r>
              <a:rPr lang="en-ID" sz="1800" dirty="0"/>
              <a:t>: </a:t>
            </a:r>
            <a:r>
              <a:rPr lang="en-ID" sz="1800" dirty="0" err="1"/>
              <a:t>Memberikan</a:t>
            </a:r>
            <a:r>
              <a:rPr lang="en-ID" sz="1800" dirty="0"/>
              <a:t> </a:t>
            </a:r>
            <a:r>
              <a:rPr lang="en-ID" sz="1800" dirty="0" err="1"/>
              <a:t>pendampingan</a:t>
            </a:r>
            <a:r>
              <a:rPr lang="en-ID" sz="1800" dirty="0"/>
              <a:t> </a:t>
            </a:r>
            <a:r>
              <a:rPr lang="en-ID" sz="1800" dirty="0" err="1"/>
              <a:t>terkait</a:t>
            </a:r>
            <a:r>
              <a:rPr lang="en-ID" sz="1800" dirty="0"/>
              <a:t> </a:t>
            </a:r>
            <a:r>
              <a:rPr lang="en-ID" sz="1800" dirty="0" err="1"/>
              <a:t>manfaat</a:t>
            </a:r>
            <a:r>
              <a:rPr lang="en-ID" sz="1800" dirty="0"/>
              <a:t> </a:t>
            </a:r>
            <a:r>
              <a:rPr lang="en-ID" sz="1800" dirty="0" err="1"/>
              <a:t>membentuk</a:t>
            </a:r>
            <a:r>
              <a:rPr lang="en-ID" sz="1800" dirty="0"/>
              <a:t> </a:t>
            </a:r>
            <a:r>
              <a:rPr lang="en-ID" sz="1800" dirty="0" err="1"/>
              <a:t>kelompok</a:t>
            </a:r>
            <a:r>
              <a:rPr lang="en-ID" sz="1800" dirty="0"/>
              <a:t>, </a:t>
            </a:r>
            <a:r>
              <a:rPr lang="en-ID" sz="1800" dirty="0" err="1"/>
              <a:t>prosedur</a:t>
            </a:r>
            <a:r>
              <a:rPr lang="en-ID" sz="1800" dirty="0"/>
              <a:t> </a:t>
            </a:r>
            <a:r>
              <a:rPr lang="en-ID" sz="1800" dirty="0" err="1"/>
              <a:t>pengelolaan</a:t>
            </a:r>
            <a:r>
              <a:rPr lang="en-ID" sz="1800" dirty="0"/>
              <a:t>, dan strategi </a:t>
            </a:r>
            <a:r>
              <a:rPr lang="en-ID" sz="1800" dirty="0" err="1"/>
              <a:t>pembudidayaan</a:t>
            </a:r>
            <a:r>
              <a:rPr lang="en-ID" sz="1800" dirty="0"/>
              <a:t> yang </a:t>
            </a:r>
            <a:r>
              <a:rPr lang="en-ID" sz="1800" dirty="0" err="1"/>
              <a:t>efisien</a:t>
            </a:r>
            <a:r>
              <a:rPr lang="en-ID" sz="1800" dirty="0"/>
              <a:t>. </a:t>
            </a:r>
            <a:r>
              <a:rPr lang="en-ID" sz="1800" dirty="0" err="1"/>
              <a:t>Termasuk</a:t>
            </a:r>
            <a:r>
              <a:rPr lang="en-ID" sz="1800" dirty="0"/>
              <a:t> juga </a:t>
            </a:r>
            <a:r>
              <a:rPr lang="en-ID" sz="1800" dirty="0" err="1"/>
              <a:t>edukasi</a:t>
            </a:r>
            <a:r>
              <a:rPr lang="en-ID" sz="1800" dirty="0"/>
              <a:t> </a:t>
            </a:r>
            <a:r>
              <a:rPr lang="en-ID" sz="1800" dirty="0" err="1"/>
              <a:t>tentang</a:t>
            </a:r>
            <a:r>
              <a:rPr lang="en-ID" sz="1800" dirty="0"/>
              <a:t> tata </a:t>
            </a:r>
            <a:r>
              <a:rPr lang="en-ID" sz="1800" dirty="0" err="1"/>
              <a:t>cara</a:t>
            </a:r>
            <a:r>
              <a:rPr lang="en-ID" sz="1800" dirty="0"/>
              <a:t> </a:t>
            </a:r>
            <a:r>
              <a:rPr lang="en-ID" sz="1800" dirty="0" err="1"/>
              <a:t>organisasi</a:t>
            </a:r>
            <a:r>
              <a:rPr lang="en-ID" sz="1800" dirty="0"/>
              <a:t>.</a:t>
            </a:r>
          </a:p>
          <a:p>
            <a:pPr algn="just">
              <a:buFont typeface="+mj-lt"/>
              <a:buAutoNum type="arabicPeriod"/>
            </a:pPr>
            <a:r>
              <a:rPr lang="en-ID" sz="1800" dirty="0" err="1"/>
              <a:t>Fasilitasi</a:t>
            </a:r>
            <a:r>
              <a:rPr lang="en-ID" sz="1800" dirty="0"/>
              <a:t> </a:t>
            </a:r>
            <a:r>
              <a:rPr lang="en-ID" sz="1800" dirty="0" err="1"/>
              <a:t>Diskusi</a:t>
            </a:r>
            <a:r>
              <a:rPr lang="en-ID" sz="1800" dirty="0"/>
              <a:t> Awal: </a:t>
            </a:r>
            <a:r>
              <a:rPr lang="en-ID" sz="1800" dirty="0" err="1"/>
              <a:t>Memimpin</a:t>
            </a:r>
            <a:r>
              <a:rPr lang="en-ID" sz="1800" dirty="0"/>
              <a:t> </a:t>
            </a:r>
            <a:r>
              <a:rPr lang="en-ID" sz="1800" dirty="0" err="1"/>
              <a:t>diskusi</a:t>
            </a:r>
            <a:r>
              <a:rPr lang="en-ID" sz="1800" dirty="0"/>
              <a:t> </a:t>
            </a:r>
            <a:r>
              <a:rPr lang="en-ID" sz="1800" dirty="0" err="1"/>
              <a:t>awal</a:t>
            </a:r>
            <a:r>
              <a:rPr lang="en-ID" sz="1800" dirty="0"/>
              <a:t> </a:t>
            </a:r>
            <a:r>
              <a:rPr lang="en-ID" sz="1800" dirty="0" err="1"/>
              <a:t>untuk</a:t>
            </a:r>
            <a:r>
              <a:rPr lang="en-ID" sz="1800" dirty="0"/>
              <a:t> </a:t>
            </a:r>
            <a:r>
              <a:rPr lang="en-ID" sz="1800" dirty="0" err="1"/>
              <a:t>menentukan</a:t>
            </a:r>
            <a:r>
              <a:rPr lang="en-ID" sz="1800" dirty="0"/>
              <a:t> </a:t>
            </a:r>
            <a:r>
              <a:rPr lang="en-ID" sz="1800" dirty="0" err="1"/>
              <a:t>visi</a:t>
            </a:r>
            <a:r>
              <a:rPr lang="en-ID" sz="1800" dirty="0"/>
              <a:t>, </a:t>
            </a:r>
            <a:r>
              <a:rPr lang="en-ID" sz="1800" dirty="0" err="1"/>
              <a:t>misi</a:t>
            </a:r>
            <a:r>
              <a:rPr lang="en-ID" sz="1800" dirty="0"/>
              <a:t>, </a:t>
            </a:r>
            <a:r>
              <a:rPr lang="en-ID" sz="1800" dirty="0" err="1"/>
              <a:t>serta</a:t>
            </a:r>
            <a:r>
              <a:rPr lang="en-ID" sz="1800" dirty="0"/>
              <a:t> </a:t>
            </a:r>
            <a:r>
              <a:rPr lang="en-ID" sz="1800" dirty="0" err="1"/>
              <a:t>tujuan</a:t>
            </a:r>
            <a:r>
              <a:rPr lang="en-ID" sz="1800" dirty="0"/>
              <a:t> </a:t>
            </a:r>
            <a:r>
              <a:rPr lang="en-ID" sz="1800" dirty="0" err="1"/>
              <a:t>pokdakan</a:t>
            </a:r>
            <a:r>
              <a:rPr lang="en-ID" sz="1800" dirty="0"/>
              <a:t>. Dalam </a:t>
            </a:r>
            <a:r>
              <a:rPr lang="en-ID" sz="1800" dirty="0" err="1"/>
              <a:t>tahap</a:t>
            </a:r>
            <a:r>
              <a:rPr lang="en-ID" sz="1800" dirty="0"/>
              <a:t> </a:t>
            </a:r>
            <a:r>
              <a:rPr lang="en-ID" sz="1800" dirty="0" err="1"/>
              <a:t>ini</a:t>
            </a:r>
            <a:r>
              <a:rPr lang="en-ID" sz="1800" dirty="0"/>
              <a:t>, </a:t>
            </a:r>
            <a:r>
              <a:rPr lang="en-ID" sz="1800" dirty="0" err="1"/>
              <a:t>fasilitator</a:t>
            </a:r>
            <a:r>
              <a:rPr lang="en-ID" sz="1800" dirty="0"/>
              <a:t> </a:t>
            </a:r>
            <a:r>
              <a:rPr lang="en-ID" sz="1800" dirty="0" err="1"/>
              <a:t>membantu</a:t>
            </a:r>
            <a:r>
              <a:rPr lang="en-ID" sz="1800" dirty="0"/>
              <a:t> </a:t>
            </a:r>
            <a:r>
              <a:rPr lang="en-ID" sz="1800" dirty="0" err="1"/>
              <a:t>anggota</a:t>
            </a:r>
            <a:r>
              <a:rPr lang="en-ID" sz="1800" dirty="0"/>
              <a:t> </a:t>
            </a:r>
            <a:r>
              <a:rPr lang="en-ID" sz="1800" dirty="0" err="1"/>
              <a:t>menemukan</a:t>
            </a:r>
            <a:r>
              <a:rPr lang="en-ID" sz="1800" dirty="0"/>
              <a:t> </a:t>
            </a:r>
            <a:r>
              <a:rPr lang="en-ID" sz="1800" dirty="0" err="1"/>
              <a:t>kesepakatan</a:t>
            </a:r>
            <a:r>
              <a:rPr lang="en-ID" sz="1800" dirty="0"/>
              <a:t> </a:t>
            </a:r>
            <a:r>
              <a:rPr lang="en-ID" sz="1800" dirty="0" err="1"/>
              <a:t>bersama</a:t>
            </a:r>
            <a:r>
              <a:rPr lang="en-ID" sz="1800" dirty="0"/>
              <a:t>.</a:t>
            </a:r>
          </a:p>
          <a:p>
            <a:pPr algn="just">
              <a:buFont typeface="+mj-lt"/>
              <a:buAutoNum type="arabicPeriod"/>
            </a:pPr>
            <a:r>
              <a:rPr lang="en-ID" sz="1800" dirty="0" err="1"/>
              <a:t>Pembentukan</a:t>
            </a:r>
            <a:r>
              <a:rPr lang="en-ID" sz="1800" dirty="0"/>
              <a:t> </a:t>
            </a:r>
            <a:r>
              <a:rPr lang="en-ID" sz="1800" dirty="0" err="1"/>
              <a:t>Struktur</a:t>
            </a:r>
            <a:r>
              <a:rPr lang="en-ID" sz="1800" dirty="0"/>
              <a:t> </a:t>
            </a:r>
            <a:r>
              <a:rPr lang="en-ID" sz="1800" dirty="0" err="1"/>
              <a:t>Organisasi</a:t>
            </a:r>
            <a:r>
              <a:rPr lang="en-ID" sz="1800" dirty="0"/>
              <a:t>: </a:t>
            </a:r>
            <a:r>
              <a:rPr lang="en-ID" sz="1800" dirty="0" err="1"/>
              <a:t>Membimbing</a:t>
            </a:r>
            <a:r>
              <a:rPr lang="en-ID" sz="1800" dirty="0"/>
              <a:t> proses </a:t>
            </a:r>
            <a:r>
              <a:rPr lang="en-ID" sz="1800" dirty="0" err="1"/>
              <a:t>pemilihan</a:t>
            </a:r>
            <a:r>
              <a:rPr lang="en-ID" sz="1800" dirty="0"/>
              <a:t> </a:t>
            </a:r>
            <a:r>
              <a:rPr lang="en-ID" sz="1800" dirty="0" err="1"/>
              <a:t>ketua</a:t>
            </a:r>
            <a:r>
              <a:rPr lang="en-ID" sz="1800" dirty="0"/>
              <a:t>, </a:t>
            </a:r>
            <a:r>
              <a:rPr lang="en-ID" sz="1800" dirty="0" err="1"/>
              <a:t>sekretaris</a:t>
            </a:r>
            <a:r>
              <a:rPr lang="en-ID" sz="1800" dirty="0"/>
              <a:t>, </a:t>
            </a:r>
            <a:r>
              <a:rPr lang="en-ID" sz="1800" dirty="0" err="1"/>
              <a:t>bendahara</a:t>
            </a:r>
            <a:r>
              <a:rPr lang="en-ID" sz="1800" dirty="0"/>
              <a:t>, dan </a:t>
            </a:r>
            <a:r>
              <a:rPr lang="en-ID" sz="1800" dirty="0" err="1"/>
              <a:t>posisi</a:t>
            </a:r>
            <a:r>
              <a:rPr lang="en-ID" sz="1800" dirty="0"/>
              <a:t> </a:t>
            </a:r>
            <a:r>
              <a:rPr lang="en-ID" sz="1800" dirty="0" err="1"/>
              <a:t>lainnya</a:t>
            </a:r>
            <a:r>
              <a:rPr lang="en-ID" sz="1800" dirty="0"/>
              <a:t> </a:t>
            </a:r>
            <a:r>
              <a:rPr lang="en-ID" sz="1800" dirty="0" err="1"/>
              <a:t>sesuai</a:t>
            </a:r>
            <a:r>
              <a:rPr lang="en-ID" sz="1800" dirty="0"/>
              <a:t> </a:t>
            </a:r>
            <a:r>
              <a:rPr lang="en-ID" sz="1800" dirty="0" err="1"/>
              <a:t>kebutuhan</a:t>
            </a:r>
            <a:r>
              <a:rPr lang="en-ID" sz="1800" dirty="0"/>
              <a:t> </a:t>
            </a:r>
            <a:r>
              <a:rPr lang="en-ID" sz="1800" dirty="0" err="1"/>
              <a:t>kelompok</a:t>
            </a:r>
            <a:r>
              <a:rPr lang="en-ID" sz="1800" dirty="0"/>
              <a:t>.</a:t>
            </a:r>
          </a:p>
          <a:p>
            <a:pPr algn="just">
              <a:buFont typeface="+mj-lt"/>
              <a:buAutoNum type="arabicPeriod"/>
            </a:pPr>
            <a:r>
              <a:rPr lang="en-ID" sz="1800" dirty="0" err="1"/>
              <a:t>Pendampingan</a:t>
            </a:r>
            <a:r>
              <a:rPr lang="en-ID" sz="1800" dirty="0"/>
              <a:t> </a:t>
            </a:r>
            <a:r>
              <a:rPr lang="en-ID" sz="1800" dirty="0" err="1"/>
              <a:t>Administrasi</a:t>
            </a:r>
            <a:r>
              <a:rPr lang="en-ID" sz="1800" dirty="0"/>
              <a:t>: </a:t>
            </a:r>
            <a:r>
              <a:rPr lang="en-ID" sz="1800" dirty="0" err="1"/>
              <a:t>Memberikan</a:t>
            </a:r>
            <a:r>
              <a:rPr lang="en-ID" sz="1800" dirty="0"/>
              <a:t> </a:t>
            </a:r>
            <a:r>
              <a:rPr lang="en-ID" sz="1800" dirty="0" err="1"/>
              <a:t>panduan</a:t>
            </a:r>
            <a:r>
              <a:rPr lang="en-ID" sz="1800" dirty="0"/>
              <a:t> </a:t>
            </a:r>
            <a:r>
              <a:rPr lang="en-ID" sz="1800" dirty="0" err="1"/>
              <a:t>dalam</a:t>
            </a:r>
            <a:r>
              <a:rPr lang="en-ID" sz="1800" dirty="0"/>
              <a:t> </a:t>
            </a:r>
            <a:r>
              <a:rPr lang="en-ID" sz="1800" dirty="0" err="1"/>
              <a:t>penyusunan</a:t>
            </a:r>
            <a:r>
              <a:rPr lang="en-ID" sz="1800" dirty="0"/>
              <a:t> </a:t>
            </a:r>
            <a:r>
              <a:rPr lang="en-ID" sz="1800" dirty="0" err="1"/>
              <a:t>dokumen</a:t>
            </a:r>
            <a:r>
              <a:rPr lang="en-ID" sz="1800" dirty="0"/>
              <a:t> </a:t>
            </a:r>
            <a:r>
              <a:rPr lang="en-ID" sz="1800" dirty="0" err="1"/>
              <a:t>resmi</a:t>
            </a:r>
            <a:r>
              <a:rPr lang="en-ID" sz="1800" dirty="0"/>
              <a:t> </a:t>
            </a:r>
            <a:r>
              <a:rPr lang="en-ID" sz="1800" dirty="0" err="1"/>
              <a:t>seperti</a:t>
            </a:r>
            <a:r>
              <a:rPr lang="en-ID" sz="1800" dirty="0"/>
              <a:t> </a:t>
            </a:r>
            <a:r>
              <a:rPr lang="en-ID" sz="1800" dirty="0" err="1"/>
              <a:t>anggaran</a:t>
            </a:r>
            <a:r>
              <a:rPr lang="en-ID" sz="1800" dirty="0"/>
              <a:t> </a:t>
            </a:r>
            <a:r>
              <a:rPr lang="en-ID" sz="1800" dirty="0" err="1"/>
              <a:t>dasar</a:t>
            </a:r>
            <a:r>
              <a:rPr lang="en-ID" sz="1800" dirty="0"/>
              <a:t> dan </a:t>
            </a:r>
            <a:r>
              <a:rPr lang="en-ID" sz="1800" dirty="0" err="1"/>
              <a:t>anggaran</a:t>
            </a:r>
            <a:r>
              <a:rPr lang="en-ID" sz="1800" dirty="0"/>
              <a:t> </a:t>
            </a:r>
            <a:r>
              <a:rPr lang="en-ID" sz="1800" dirty="0" err="1"/>
              <a:t>rumah</a:t>
            </a:r>
            <a:r>
              <a:rPr lang="en-ID" sz="1800" dirty="0"/>
              <a:t> </a:t>
            </a:r>
            <a:r>
              <a:rPr lang="en-ID" sz="1800" dirty="0" err="1"/>
              <a:t>tangga</a:t>
            </a:r>
            <a:r>
              <a:rPr lang="en-ID" sz="1800" dirty="0"/>
              <a:t> (AD/ART) </a:t>
            </a:r>
            <a:r>
              <a:rPr lang="en-ID" sz="1800" dirty="0" err="1"/>
              <a:t>kelompok</a:t>
            </a:r>
            <a:r>
              <a:rPr lang="en-ID" sz="1800" dirty="0"/>
              <a:t>.</a:t>
            </a:r>
          </a:p>
          <a:p>
            <a:pPr algn="just">
              <a:buFont typeface="+mj-lt"/>
              <a:buAutoNum type="arabicPeriod"/>
            </a:pPr>
            <a:r>
              <a:rPr lang="en-ID" sz="1800" dirty="0" err="1"/>
              <a:t>Mediasi</a:t>
            </a:r>
            <a:r>
              <a:rPr lang="en-ID" sz="1800" dirty="0"/>
              <a:t> </a:t>
            </a:r>
            <a:r>
              <a:rPr lang="en-ID" sz="1800" dirty="0" err="1"/>
              <a:t>Konflik</a:t>
            </a:r>
            <a:r>
              <a:rPr lang="en-ID" sz="1800" dirty="0"/>
              <a:t>: Dalam </a:t>
            </a:r>
            <a:r>
              <a:rPr lang="en-ID" sz="1800" dirty="0" err="1"/>
              <a:t>pembentukan</a:t>
            </a:r>
            <a:r>
              <a:rPr lang="en-ID" sz="1800" dirty="0"/>
              <a:t> </a:t>
            </a:r>
            <a:r>
              <a:rPr lang="en-ID" sz="1800" dirty="0" err="1"/>
              <a:t>organisasi</a:t>
            </a:r>
            <a:r>
              <a:rPr lang="en-ID" sz="1800" dirty="0"/>
              <a:t>, </a:t>
            </a:r>
            <a:r>
              <a:rPr lang="en-ID" sz="1800" dirty="0" err="1"/>
              <a:t>perbedaan</a:t>
            </a:r>
            <a:r>
              <a:rPr lang="en-ID" sz="1800" dirty="0"/>
              <a:t> </a:t>
            </a:r>
            <a:r>
              <a:rPr lang="en-ID" sz="1800" dirty="0" err="1"/>
              <a:t>pendapat</a:t>
            </a:r>
            <a:r>
              <a:rPr lang="en-ID" sz="1800" dirty="0"/>
              <a:t> </a:t>
            </a:r>
            <a:r>
              <a:rPr lang="en-ID" sz="1800" dirty="0" err="1"/>
              <a:t>mungkin</a:t>
            </a:r>
            <a:r>
              <a:rPr lang="en-ID" sz="1800" dirty="0"/>
              <a:t> </a:t>
            </a:r>
            <a:r>
              <a:rPr lang="en-ID" sz="1800" dirty="0" err="1"/>
              <a:t>muncul</a:t>
            </a:r>
            <a:r>
              <a:rPr lang="en-ID" sz="1800" dirty="0"/>
              <a:t>. </a:t>
            </a:r>
            <a:r>
              <a:rPr lang="en-ID" sz="1800" dirty="0" err="1"/>
              <a:t>Fasilitator</a:t>
            </a:r>
            <a:r>
              <a:rPr lang="en-ID" sz="1800" dirty="0"/>
              <a:t> </a:t>
            </a:r>
            <a:r>
              <a:rPr lang="en-ID" sz="1800" dirty="0" err="1"/>
              <a:t>berperan</a:t>
            </a:r>
            <a:r>
              <a:rPr lang="en-ID" sz="1800" dirty="0"/>
              <a:t> </a:t>
            </a:r>
            <a:r>
              <a:rPr lang="en-ID" sz="1800" dirty="0" err="1"/>
              <a:t>sebagai</a:t>
            </a:r>
            <a:r>
              <a:rPr lang="en-ID" sz="1800" dirty="0"/>
              <a:t> mediator </a:t>
            </a:r>
            <a:r>
              <a:rPr lang="en-ID" sz="1800" dirty="0" err="1"/>
              <a:t>untuk</a:t>
            </a:r>
            <a:r>
              <a:rPr lang="en-ID" sz="1800" dirty="0"/>
              <a:t> </a:t>
            </a:r>
            <a:r>
              <a:rPr lang="en-ID" sz="1800" dirty="0" err="1"/>
              <a:t>menyelesaikan</a:t>
            </a:r>
            <a:r>
              <a:rPr lang="en-ID" sz="1800" dirty="0"/>
              <a:t> </a:t>
            </a:r>
            <a:r>
              <a:rPr lang="en-ID" sz="1800" dirty="0" err="1"/>
              <a:t>konflik</a:t>
            </a:r>
            <a:r>
              <a:rPr lang="en-ID" sz="1800" dirty="0"/>
              <a:t> </a:t>
            </a:r>
            <a:r>
              <a:rPr lang="en-ID" sz="1800" dirty="0" err="1"/>
              <a:t>secara</a:t>
            </a:r>
            <a:r>
              <a:rPr lang="en-ID" sz="1800" dirty="0"/>
              <a:t> </a:t>
            </a:r>
            <a:r>
              <a:rPr lang="en-ID" sz="1800" dirty="0" err="1"/>
              <a:t>adil</a:t>
            </a:r>
            <a:r>
              <a:rPr lang="en-ID" sz="1800" dirty="0"/>
              <a:t>.</a:t>
            </a:r>
          </a:p>
          <a:p>
            <a:pPr algn="just">
              <a:buFont typeface="+mj-lt"/>
              <a:buAutoNum type="arabicPeriod"/>
            </a:pPr>
            <a:r>
              <a:rPr lang="en-ID" sz="1800" dirty="0" err="1"/>
              <a:t>Peningkatan</a:t>
            </a:r>
            <a:r>
              <a:rPr lang="en-ID" sz="1800" dirty="0"/>
              <a:t> </a:t>
            </a:r>
            <a:r>
              <a:rPr lang="en-ID" sz="1800" dirty="0" err="1"/>
              <a:t>Kapasitas</a:t>
            </a:r>
            <a:r>
              <a:rPr lang="en-ID" sz="1800" dirty="0"/>
              <a:t>: </a:t>
            </a:r>
            <a:r>
              <a:rPr lang="en-ID" sz="1800" dirty="0" err="1"/>
              <a:t>Mengadakan</a:t>
            </a:r>
            <a:r>
              <a:rPr lang="en-ID" sz="1800" dirty="0"/>
              <a:t> </a:t>
            </a:r>
            <a:r>
              <a:rPr lang="en-ID" sz="1800" dirty="0" err="1"/>
              <a:t>pelatihan-pelatihan</a:t>
            </a:r>
            <a:r>
              <a:rPr lang="en-ID" sz="1800" dirty="0"/>
              <a:t> </a:t>
            </a:r>
            <a:r>
              <a:rPr lang="en-ID" sz="1800" dirty="0" err="1"/>
              <a:t>untuk</a:t>
            </a:r>
            <a:r>
              <a:rPr lang="en-ID" sz="1800" dirty="0"/>
              <a:t> </a:t>
            </a:r>
            <a:r>
              <a:rPr lang="en-ID" sz="1800" dirty="0" err="1"/>
              <a:t>meningkatkan</a:t>
            </a:r>
            <a:r>
              <a:rPr lang="en-ID" sz="1800" dirty="0"/>
              <a:t> </a:t>
            </a:r>
            <a:r>
              <a:rPr lang="en-ID" sz="1800" dirty="0" err="1"/>
              <a:t>kemampuan</a:t>
            </a:r>
            <a:r>
              <a:rPr lang="en-ID" sz="1800" dirty="0"/>
              <a:t> </a:t>
            </a:r>
            <a:r>
              <a:rPr lang="en-ID" sz="1800" dirty="0" err="1"/>
              <a:t>anggota</a:t>
            </a:r>
            <a:r>
              <a:rPr lang="en-ID" sz="1800" dirty="0"/>
              <a:t> </a:t>
            </a:r>
            <a:r>
              <a:rPr lang="en-ID" sz="1800" dirty="0" err="1"/>
              <a:t>dalam</a:t>
            </a:r>
            <a:r>
              <a:rPr lang="en-ID" sz="1800" dirty="0"/>
              <a:t> </a:t>
            </a:r>
            <a:r>
              <a:rPr lang="en-ID" sz="1800" dirty="0" err="1"/>
              <a:t>pengelolaan</a:t>
            </a:r>
            <a:r>
              <a:rPr lang="en-ID" sz="1800" dirty="0"/>
              <a:t> </a:t>
            </a:r>
            <a:r>
              <a:rPr lang="en-ID" sz="1800" dirty="0" err="1"/>
              <a:t>usaha</a:t>
            </a:r>
            <a:r>
              <a:rPr lang="en-ID" sz="1800" dirty="0"/>
              <a:t>, </a:t>
            </a:r>
            <a:r>
              <a:rPr lang="en-ID" sz="1800" dirty="0" err="1"/>
              <a:t>baik</a:t>
            </a:r>
            <a:r>
              <a:rPr lang="en-ID" sz="1800" dirty="0"/>
              <a:t> </a:t>
            </a:r>
            <a:r>
              <a:rPr lang="en-ID" sz="1800" dirty="0" err="1"/>
              <a:t>dari</a:t>
            </a:r>
            <a:r>
              <a:rPr lang="en-ID" sz="1800" dirty="0"/>
              <a:t> </a:t>
            </a:r>
            <a:r>
              <a:rPr lang="en-ID" sz="1800" dirty="0" err="1"/>
              <a:t>segi</a:t>
            </a:r>
            <a:r>
              <a:rPr lang="en-ID" sz="1800" dirty="0"/>
              <a:t> </a:t>
            </a:r>
            <a:r>
              <a:rPr lang="en-ID" sz="1800" dirty="0" err="1"/>
              <a:t>teknis</a:t>
            </a:r>
            <a:r>
              <a:rPr lang="en-ID" sz="1800" dirty="0"/>
              <a:t> </a:t>
            </a:r>
            <a:r>
              <a:rPr lang="en-ID" sz="1800" dirty="0" err="1"/>
              <a:t>budidaya</a:t>
            </a:r>
            <a:r>
              <a:rPr lang="en-ID" sz="1800" dirty="0"/>
              <a:t> </a:t>
            </a:r>
            <a:r>
              <a:rPr lang="en-ID" sz="1800" dirty="0" err="1"/>
              <a:t>maupun</a:t>
            </a:r>
            <a:r>
              <a:rPr lang="en-ID" sz="1800" dirty="0"/>
              <a:t> </a:t>
            </a:r>
            <a:r>
              <a:rPr lang="en-ID" sz="1800" dirty="0" err="1"/>
              <a:t>bisnis</a:t>
            </a:r>
            <a:r>
              <a:rPr lang="en-ID" sz="1800" dirty="0"/>
              <a:t>.</a:t>
            </a:r>
          </a:p>
          <a:p>
            <a:pPr algn="just">
              <a:buFont typeface="+mj-lt"/>
              <a:buAutoNum type="arabicPeriod"/>
            </a:pPr>
            <a:r>
              <a:rPr lang="en-ID" sz="1800" dirty="0" err="1"/>
              <a:t>Koneksi</a:t>
            </a:r>
            <a:r>
              <a:rPr lang="en-ID" sz="1800" dirty="0"/>
              <a:t> </a:t>
            </a:r>
            <a:r>
              <a:rPr lang="en-ID" sz="1800" dirty="0" err="1"/>
              <a:t>dengan</a:t>
            </a:r>
            <a:r>
              <a:rPr lang="en-ID" sz="1800" dirty="0"/>
              <a:t> </a:t>
            </a:r>
            <a:r>
              <a:rPr lang="en-ID" sz="1800" dirty="0" err="1"/>
              <a:t>Pihak</a:t>
            </a:r>
            <a:r>
              <a:rPr lang="en-ID" sz="1800" dirty="0"/>
              <a:t> Lain: </a:t>
            </a:r>
            <a:r>
              <a:rPr lang="en-ID" sz="1800" dirty="0" err="1"/>
              <a:t>Membantu</a:t>
            </a:r>
            <a:r>
              <a:rPr lang="en-ID" sz="1800" dirty="0"/>
              <a:t> </a:t>
            </a:r>
            <a:r>
              <a:rPr lang="en-ID" sz="1800" dirty="0" err="1"/>
              <a:t>kelompok</a:t>
            </a:r>
            <a:r>
              <a:rPr lang="en-ID" sz="1800" dirty="0"/>
              <a:t> </a:t>
            </a:r>
            <a:r>
              <a:rPr lang="en-ID" sz="1800" dirty="0" err="1"/>
              <a:t>menjalin</a:t>
            </a:r>
            <a:r>
              <a:rPr lang="en-ID" sz="1800" dirty="0"/>
              <a:t> </a:t>
            </a:r>
            <a:r>
              <a:rPr lang="en-ID" sz="1800" dirty="0" err="1"/>
              <a:t>hubungan</a:t>
            </a:r>
            <a:r>
              <a:rPr lang="en-ID" sz="1800" dirty="0"/>
              <a:t> </a:t>
            </a:r>
            <a:r>
              <a:rPr lang="en-ID" sz="1800" dirty="0" err="1"/>
              <a:t>dengan</a:t>
            </a:r>
            <a:r>
              <a:rPr lang="en-ID" sz="1800" dirty="0"/>
              <a:t> </a:t>
            </a:r>
            <a:r>
              <a:rPr lang="en-ID" sz="1800" dirty="0" err="1"/>
              <a:t>pihak</a:t>
            </a:r>
            <a:r>
              <a:rPr lang="en-ID" sz="1800" dirty="0"/>
              <a:t> </a:t>
            </a:r>
            <a:r>
              <a:rPr lang="en-ID" sz="1800" dirty="0" err="1"/>
              <a:t>eksternal</a:t>
            </a:r>
            <a:r>
              <a:rPr lang="en-ID" sz="1800" dirty="0"/>
              <a:t>, </a:t>
            </a:r>
            <a:r>
              <a:rPr lang="en-ID" sz="1800" dirty="0" err="1"/>
              <a:t>seperti</a:t>
            </a:r>
            <a:r>
              <a:rPr lang="en-ID" sz="1800" dirty="0"/>
              <a:t> </a:t>
            </a:r>
            <a:r>
              <a:rPr lang="en-ID" sz="1800" dirty="0" err="1"/>
              <a:t>pemerintah</a:t>
            </a:r>
            <a:r>
              <a:rPr lang="en-ID" sz="1800" dirty="0"/>
              <a:t>, </a:t>
            </a:r>
            <a:r>
              <a:rPr lang="en-ID" sz="1800" dirty="0" err="1"/>
              <a:t>mitra</a:t>
            </a:r>
            <a:r>
              <a:rPr lang="en-ID" sz="1800" dirty="0"/>
              <a:t> </a:t>
            </a:r>
            <a:r>
              <a:rPr lang="en-ID" sz="1800" dirty="0" err="1"/>
              <a:t>usaha</a:t>
            </a:r>
            <a:r>
              <a:rPr lang="en-ID" sz="1800" dirty="0"/>
              <a:t>, </a:t>
            </a:r>
            <a:r>
              <a:rPr lang="en-ID" sz="1800" dirty="0" err="1"/>
              <a:t>atau</a:t>
            </a:r>
            <a:r>
              <a:rPr lang="en-ID" sz="1800" dirty="0"/>
              <a:t> </a:t>
            </a:r>
            <a:r>
              <a:rPr lang="en-ID" sz="1800" dirty="0" err="1"/>
              <a:t>penyedia</a:t>
            </a:r>
            <a:r>
              <a:rPr lang="en-ID" sz="1800" dirty="0"/>
              <a:t> </a:t>
            </a:r>
            <a:r>
              <a:rPr lang="en-ID" sz="1800" dirty="0" err="1"/>
              <a:t>bantuan</a:t>
            </a:r>
            <a:r>
              <a:rPr lang="en-ID" sz="1800" dirty="0"/>
              <a:t>.</a:t>
            </a:r>
          </a:p>
          <a:p>
            <a:pPr marL="0" indent="0" algn="just">
              <a:buNone/>
            </a:pPr>
            <a:endParaRPr lang="en-ID" sz="1200" dirty="0"/>
          </a:p>
        </p:txBody>
      </p:sp>
      <p:pic>
        <p:nvPicPr>
          <p:cNvPr id="5" name="Picture 4">
            <a:extLst>
              <a:ext uri="{FF2B5EF4-FFF2-40B4-BE49-F238E27FC236}">
                <a16:creationId xmlns:a16="http://schemas.microsoft.com/office/drawing/2014/main" id="{9152F239-BF2C-3E4D-01C6-EB8AF7275228}"/>
              </a:ext>
            </a:extLst>
          </p:cNvPr>
          <p:cNvPicPr>
            <a:picLocks noChangeAspect="1"/>
          </p:cNvPicPr>
          <p:nvPr/>
        </p:nvPicPr>
        <p:blipFill>
          <a:blip r:embed="rId5"/>
          <a:stretch>
            <a:fillRect/>
          </a:stretch>
        </p:blipFill>
        <p:spPr>
          <a:xfrm>
            <a:off x="9238788" y="975357"/>
            <a:ext cx="2928276" cy="2614509"/>
          </a:xfrm>
          <a:prstGeom prst="rect">
            <a:avLst/>
          </a:prstGeom>
        </p:spPr>
      </p:pic>
      <p:pic>
        <p:nvPicPr>
          <p:cNvPr id="6" name="Picture 16" descr="Mengenal Sebutan Penting Dalam Budidaya Tambak Udang | My XXX Hot Girl">
            <a:extLst>
              <a:ext uri="{FF2B5EF4-FFF2-40B4-BE49-F238E27FC236}">
                <a16:creationId xmlns:a16="http://schemas.microsoft.com/office/drawing/2014/main" id="{873ED715-BC8C-3F8F-0259-4354E6C2C0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38788" y="3897586"/>
            <a:ext cx="2884046" cy="2778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798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F0623-8225-AFC3-BB6D-B1B7B2DB42F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EB416B7-BBBF-DE93-27FE-6ADBDCD1A63F}"/>
              </a:ext>
            </a:extLst>
          </p:cNvPr>
          <p:cNvSpPr/>
          <p:nvPr/>
        </p:nvSpPr>
        <p:spPr>
          <a:xfrm>
            <a:off x="24937" y="863652"/>
            <a:ext cx="12056998" cy="590931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2" name="Google Shape;198;p10">
            <a:extLst>
              <a:ext uri="{FF2B5EF4-FFF2-40B4-BE49-F238E27FC236}">
                <a16:creationId xmlns:a16="http://schemas.microsoft.com/office/drawing/2014/main" id="{E6CBB983-DDC5-AEDF-BF84-814F06816811}"/>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495D70FD-E00A-386A-AD40-E67E6E6CB810}"/>
              </a:ext>
            </a:extLst>
          </p:cNvPr>
          <p:cNvSpPr>
            <a:spLocks noGrp="1"/>
          </p:cNvSpPr>
          <p:nvPr>
            <p:ph type="title"/>
          </p:nvPr>
        </p:nvSpPr>
        <p:spPr>
          <a:xfrm>
            <a:off x="2751082" y="186046"/>
            <a:ext cx="7976185" cy="543999"/>
          </a:xfrm>
          <a:solidFill>
            <a:schemeClr val="accent1">
              <a:lumMod val="40000"/>
              <a:lumOff val="60000"/>
            </a:schemeClr>
          </a:solidFill>
        </p:spPr>
        <p:txBody>
          <a:bodyPr>
            <a:normAutofit fontScale="90000"/>
          </a:bodyPr>
          <a:lstStyle/>
          <a:p>
            <a:pPr algn="ctr"/>
            <a:br>
              <a:rPr lang="fi-FI" sz="2900" b="1" dirty="0">
                <a:latin typeface="Quattrocento Sans" panose="020B0502050000020003" pitchFamily="34" charset="0"/>
              </a:rPr>
            </a:br>
            <a:r>
              <a:rPr lang="fi-FI" sz="2900" b="1" dirty="0">
                <a:latin typeface="Segoe UI Black" panose="020B0A02040204020203" pitchFamily="34" charset="0"/>
                <a:ea typeface="Segoe UI Black" panose="020B0A02040204020203" pitchFamily="34" charset="0"/>
              </a:rPr>
              <a:t>Prinsip Dasar  Kepengurusan Pokdakan </a:t>
            </a:r>
            <a:br>
              <a:rPr lang="fi-FI" sz="2900" b="1" dirty="0">
                <a:latin typeface="Segoe UI Black" panose="020B0A02040204020203" pitchFamily="34" charset="0"/>
                <a:ea typeface="Segoe UI Black" panose="020B0A02040204020203" pitchFamily="34" charset="0"/>
              </a:rPr>
            </a:br>
            <a:endParaRPr lang="en-ID" sz="2900" b="1" dirty="0">
              <a:latin typeface="Segoe UI Black" panose="020B0A02040204020203" pitchFamily="34" charset="0"/>
              <a:ea typeface="Segoe UI Black" panose="020B0A020402040202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EF0859B0-5F66-1723-9A29-3421D5A9AA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C8E8D6F-39C3-EFF0-D245-89B8D66C9200}"/>
              </a:ext>
            </a:extLst>
          </p:cNvPr>
          <p:cNvSpPr txBox="1"/>
          <p:nvPr/>
        </p:nvSpPr>
        <p:spPr>
          <a:xfrm>
            <a:off x="296333" y="863652"/>
            <a:ext cx="11895667" cy="5909310"/>
          </a:xfrm>
          <a:prstGeom prst="rect">
            <a:avLst/>
          </a:prstGeom>
          <a:noFill/>
        </p:spPr>
        <p:txBody>
          <a:bodyPr wrap="square">
            <a:spAutoFit/>
          </a:bodyPr>
          <a:lstStyle/>
          <a:p>
            <a:pPr marL="177800" indent="-177800">
              <a:buAutoNum type="arabicPeriod"/>
            </a:pPr>
            <a:r>
              <a:rPr lang="en-ID" b="1" dirty="0" err="1"/>
              <a:t>Kelembagaan</a:t>
            </a:r>
            <a:r>
              <a:rPr lang="en-ID" b="1" dirty="0"/>
              <a:t> dan </a:t>
            </a:r>
            <a:r>
              <a:rPr lang="en-ID" b="1" dirty="0" err="1"/>
              <a:t>Organisasi</a:t>
            </a:r>
            <a:r>
              <a:rPr lang="en-ID" b="1" dirty="0"/>
              <a:t>. (1) </a:t>
            </a:r>
            <a:r>
              <a:rPr lang="en-ID" b="1" dirty="0" err="1"/>
              <a:t>Struktur</a:t>
            </a:r>
            <a:r>
              <a:rPr lang="en-ID" b="1" dirty="0"/>
              <a:t> yang </a:t>
            </a:r>
            <a:r>
              <a:rPr lang="en-ID" b="1" dirty="0" err="1"/>
              <a:t>jelas</a:t>
            </a:r>
            <a:r>
              <a:rPr lang="en-ID" dirty="0"/>
              <a:t>: </a:t>
            </a:r>
            <a:r>
              <a:rPr lang="en-ID" dirty="0" err="1"/>
              <a:t>Terdapat</a:t>
            </a:r>
            <a:r>
              <a:rPr lang="en-ID" dirty="0"/>
              <a:t> </a:t>
            </a:r>
            <a:r>
              <a:rPr lang="en-ID" dirty="0" err="1"/>
              <a:t>pengurus</a:t>
            </a:r>
            <a:r>
              <a:rPr lang="en-ID" dirty="0"/>
              <a:t> inti </a:t>
            </a:r>
            <a:r>
              <a:rPr lang="en-ID" dirty="0" err="1"/>
              <a:t>seperti</a:t>
            </a:r>
            <a:r>
              <a:rPr lang="en-ID" dirty="0"/>
              <a:t> </a:t>
            </a:r>
            <a:r>
              <a:rPr lang="en-ID" dirty="0" err="1"/>
              <a:t>ketua</a:t>
            </a:r>
            <a:r>
              <a:rPr lang="en-ID" dirty="0"/>
              <a:t>, </a:t>
            </a:r>
            <a:r>
              <a:rPr lang="en-ID" dirty="0" err="1"/>
              <a:t>sekretaris</a:t>
            </a:r>
            <a:r>
              <a:rPr lang="en-ID" dirty="0"/>
              <a:t>, dan </a:t>
            </a:r>
            <a:r>
              <a:rPr lang="en-ID" dirty="0" err="1"/>
              <a:t>bendahara</a:t>
            </a:r>
            <a:r>
              <a:rPr lang="en-ID" dirty="0"/>
              <a:t>. (2) </a:t>
            </a:r>
            <a:r>
              <a:rPr lang="en-ID" b="1" dirty="0" err="1"/>
              <a:t>Kepemimpinan</a:t>
            </a:r>
            <a:r>
              <a:rPr lang="en-ID" b="1" dirty="0"/>
              <a:t> </a:t>
            </a:r>
            <a:r>
              <a:rPr lang="en-ID" b="1" dirty="0" err="1"/>
              <a:t>partisipatif</a:t>
            </a:r>
            <a:r>
              <a:rPr lang="en-ID" dirty="0"/>
              <a:t>: </a:t>
            </a:r>
            <a:r>
              <a:rPr lang="en-ID" dirty="0" err="1"/>
              <a:t>Pengambilan</a:t>
            </a:r>
            <a:r>
              <a:rPr lang="en-ID" dirty="0"/>
              <a:t> </a:t>
            </a:r>
            <a:r>
              <a:rPr lang="en-ID" dirty="0" err="1"/>
              <a:t>keputusan</a:t>
            </a:r>
            <a:r>
              <a:rPr lang="en-ID" dirty="0"/>
              <a:t> </a:t>
            </a:r>
            <a:r>
              <a:rPr lang="en-ID" dirty="0" err="1"/>
              <a:t>bersifat</a:t>
            </a:r>
            <a:r>
              <a:rPr lang="en-ID" dirty="0"/>
              <a:t> </a:t>
            </a:r>
            <a:r>
              <a:rPr lang="en-ID" dirty="0" err="1"/>
              <a:t>musyawarah</a:t>
            </a:r>
            <a:r>
              <a:rPr lang="en-ID" dirty="0"/>
              <a:t> dan </a:t>
            </a:r>
            <a:r>
              <a:rPr lang="en-ID" dirty="0" err="1"/>
              <a:t>demokratis</a:t>
            </a:r>
            <a:r>
              <a:rPr lang="en-ID" dirty="0"/>
              <a:t>. </a:t>
            </a:r>
            <a:r>
              <a:rPr lang="en-ID" b="1" dirty="0"/>
              <a:t>(3) </a:t>
            </a:r>
            <a:r>
              <a:rPr lang="en-ID" b="1" dirty="0" err="1"/>
              <a:t>Legalitas</a:t>
            </a:r>
            <a:r>
              <a:rPr lang="en-ID" dirty="0"/>
              <a:t>: </a:t>
            </a:r>
            <a:r>
              <a:rPr lang="en-ID" dirty="0" err="1"/>
              <a:t>Pokdakan</a:t>
            </a:r>
            <a:r>
              <a:rPr lang="en-ID" dirty="0"/>
              <a:t> </a:t>
            </a:r>
            <a:r>
              <a:rPr lang="en-ID" dirty="0" err="1"/>
              <a:t>sebaiknya</a:t>
            </a:r>
            <a:r>
              <a:rPr lang="en-ID" dirty="0"/>
              <a:t> </a:t>
            </a:r>
            <a:r>
              <a:rPr lang="en-ID" dirty="0" err="1"/>
              <a:t>memiliki</a:t>
            </a:r>
            <a:r>
              <a:rPr lang="en-ID" dirty="0"/>
              <a:t> </a:t>
            </a:r>
            <a:r>
              <a:rPr lang="en-ID" dirty="0" err="1"/>
              <a:t>legalitas</a:t>
            </a:r>
            <a:r>
              <a:rPr lang="en-ID" dirty="0"/>
              <a:t> </a:t>
            </a:r>
            <a:r>
              <a:rPr lang="en-ID" dirty="0" err="1"/>
              <a:t>seperti</a:t>
            </a:r>
            <a:r>
              <a:rPr lang="en-ID" dirty="0"/>
              <a:t> NIB, </a:t>
            </a:r>
            <a:r>
              <a:rPr lang="en-ID" dirty="0" err="1"/>
              <a:t>akta</a:t>
            </a:r>
            <a:r>
              <a:rPr lang="en-ID" dirty="0"/>
              <a:t> </a:t>
            </a:r>
            <a:r>
              <a:rPr lang="en-ID" dirty="0" err="1"/>
              <a:t>notaris</a:t>
            </a:r>
            <a:r>
              <a:rPr lang="en-ID" dirty="0"/>
              <a:t>, NPWP, dan </a:t>
            </a:r>
            <a:r>
              <a:rPr lang="en-ID" dirty="0" err="1"/>
              <a:t>terdaftar</a:t>
            </a:r>
            <a:r>
              <a:rPr lang="en-ID" dirty="0"/>
              <a:t> di </a:t>
            </a:r>
            <a:r>
              <a:rPr lang="en-ID" dirty="0" err="1"/>
              <a:t>dinas</a:t>
            </a:r>
            <a:r>
              <a:rPr lang="en-ID" dirty="0"/>
              <a:t> </a:t>
            </a:r>
            <a:r>
              <a:rPr lang="en-ID" dirty="0" err="1"/>
              <a:t>terkait</a:t>
            </a:r>
            <a:r>
              <a:rPr lang="en-ID" dirty="0"/>
              <a:t>. (4</a:t>
            </a:r>
            <a:r>
              <a:rPr lang="en-ID" b="1" dirty="0"/>
              <a:t>) </a:t>
            </a:r>
            <a:r>
              <a:rPr lang="en-ID" b="1" dirty="0" err="1"/>
              <a:t>Anggaran</a:t>
            </a:r>
            <a:r>
              <a:rPr lang="en-ID" b="1" dirty="0"/>
              <a:t> Dasar/</a:t>
            </a:r>
            <a:r>
              <a:rPr lang="en-ID" b="1" dirty="0" err="1"/>
              <a:t>Anggaran</a:t>
            </a:r>
            <a:r>
              <a:rPr lang="en-ID" b="1" dirty="0"/>
              <a:t> Rumah </a:t>
            </a:r>
            <a:r>
              <a:rPr lang="en-ID" b="1" dirty="0" err="1"/>
              <a:t>Tangga</a:t>
            </a:r>
            <a:r>
              <a:rPr lang="en-ID" b="1" dirty="0"/>
              <a:t> (AD/ART)</a:t>
            </a:r>
            <a:r>
              <a:rPr lang="en-ID" dirty="0"/>
              <a:t>: </a:t>
            </a:r>
            <a:r>
              <a:rPr lang="en-ID" dirty="0" err="1"/>
              <a:t>Menjadi</a:t>
            </a:r>
            <a:r>
              <a:rPr lang="en-ID" dirty="0"/>
              <a:t> </a:t>
            </a:r>
            <a:r>
              <a:rPr lang="en-ID" dirty="0" err="1"/>
              <a:t>acuan</a:t>
            </a:r>
            <a:r>
              <a:rPr lang="en-ID" dirty="0"/>
              <a:t> </a:t>
            </a:r>
            <a:r>
              <a:rPr lang="en-ID" dirty="0" err="1"/>
              <a:t>dalam</a:t>
            </a:r>
            <a:r>
              <a:rPr lang="en-ID" dirty="0"/>
              <a:t> </a:t>
            </a:r>
            <a:r>
              <a:rPr lang="en-ID" dirty="0" err="1"/>
              <a:t>menjalankan</a:t>
            </a:r>
            <a:r>
              <a:rPr lang="en-ID" dirty="0"/>
              <a:t> </a:t>
            </a:r>
            <a:r>
              <a:rPr lang="en-ID" dirty="0" err="1"/>
              <a:t>organisasi</a:t>
            </a:r>
            <a:r>
              <a:rPr lang="en-ID" b="1" dirty="0"/>
              <a:t>. (5) Teknis </a:t>
            </a:r>
            <a:r>
              <a:rPr lang="en-ID" b="1" dirty="0" err="1"/>
              <a:t>Budidaya</a:t>
            </a:r>
            <a:r>
              <a:rPr lang="en-ID" dirty="0"/>
              <a:t>. </a:t>
            </a:r>
            <a:r>
              <a:rPr lang="en-ID" b="1" dirty="0"/>
              <a:t>(1) </a:t>
            </a:r>
            <a:r>
              <a:rPr lang="en-ID" b="1" dirty="0" err="1"/>
              <a:t>Standar</a:t>
            </a:r>
            <a:r>
              <a:rPr lang="en-ID" b="1" dirty="0"/>
              <a:t> </a:t>
            </a:r>
            <a:r>
              <a:rPr lang="en-ID" b="1" dirty="0" err="1"/>
              <a:t>Operasional</a:t>
            </a:r>
            <a:r>
              <a:rPr lang="en-ID" b="1" dirty="0"/>
              <a:t> </a:t>
            </a:r>
            <a:r>
              <a:rPr lang="en-ID" b="1" dirty="0" err="1"/>
              <a:t>Prosedur</a:t>
            </a:r>
            <a:r>
              <a:rPr lang="en-ID" b="1" dirty="0"/>
              <a:t> (SOP)</a:t>
            </a:r>
            <a:r>
              <a:rPr lang="en-ID" dirty="0"/>
              <a:t>: </a:t>
            </a:r>
            <a:r>
              <a:rPr lang="en-ID" dirty="0" err="1"/>
              <a:t>Tersusun</a:t>
            </a:r>
            <a:r>
              <a:rPr lang="en-ID" dirty="0"/>
              <a:t> dan </a:t>
            </a:r>
            <a:r>
              <a:rPr lang="en-ID" dirty="0" err="1"/>
              <a:t>diterapkan</a:t>
            </a:r>
            <a:r>
              <a:rPr lang="en-ID" dirty="0"/>
              <a:t> </a:t>
            </a:r>
            <a:r>
              <a:rPr lang="en-ID" dirty="0" err="1"/>
              <a:t>untuk</a:t>
            </a:r>
            <a:r>
              <a:rPr lang="en-ID" dirty="0"/>
              <a:t> </a:t>
            </a:r>
            <a:r>
              <a:rPr lang="en-ID" dirty="0" err="1"/>
              <a:t>setiap</a:t>
            </a:r>
            <a:r>
              <a:rPr lang="en-ID" dirty="0"/>
              <a:t> </a:t>
            </a:r>
            <a:r>
              <a:rPr lang="en-ID" dirty="0" err="1"/>
              <a:t>tahapan</a:t>
            </a:r>
            <a:r>
              <a:rPr lang="en-ID" dirty="0"/>
              <a:t> </a:t>
            </a:r>
            <a:r>
              <a:rPr lang="en-ID" dirty="0" err="1"/>
              <a:t>budidaya</a:t>
            </a:r>
            <a:r>
              <a:rPr lang="en-ID" dirty="0"/>
              <a:t> (</a:t>
            </a:r>
            <a:r>
              <a:rPr lang="en-ID" dirty="0" err="1"/>
              <a:t>persiapan</a:t>
            </a:r>
            <a:r>
              <a:rPr lang="en-ID" dirty="0"/>
              <a:t> </a:t>
            </a:r>
            <a:r>
              <a:rPr lang="en-ID" dirty="0" err="1"/>
              <a:t>tambak</a:t>
            </a:r>
            <a:r>
              <a:rPr lang="en-ID" dirty="0"/>
              <a:t>, </a:t>
            </a:r>
            <a:r>
              <a:rPr lang="en-ID" dirty="0" err="1"/>
              <a:t>pemilihan</a:t>
            </a:r>
            <a:r>
              <a:rPr lang="en-ID" dirty="0"/>
              <a:t> </a:t>
            </a:r>
            <a:r>
              <a:rPr lang="en-ID" dirty="0" err="1"/>
              <a:t>benur</a:t>
            </a:r>
            <a:r>
              <a:rPr lang="en-ID" dirty="0"/>
              <a:t>, </a:t>
            </a:r>
            <a:r>
              <a:rPr lang="en-ID" dirty="0" err="1"/>
              <a:t>pakan</a:t>
            </a:r>
            <a:r>
              <a:rPr lang="en-ID" dirty="0"/>
              <a:t>, </a:t>
            </a:r>
            <a:r>
              <a:rPr lang="en-ID" dirty="0" err="1"/>
              <a:t>pemeliharaan</a:t>
            </a:r>
            <a:r>
              <a:rPr lang="en-ID" dirty="0"/>
              <a:t>, </a:t>
            </a:r>
            <a:r>
              <a:rPr lang="en-ID" dirty="0" err="1"/>
              <a:t>panen</a:t>
            </a:r>
            <a:r>
              <a:rPr lang="en-ID" dirty="0"/>
              <a:t>). </a:t>
            </a:r>
            <a:r>
              <a:rPr lang="en-ID" b="1" dirty="0"/>
              <a:t>(2) </a:t>
            </a:r>
            <a:r>
              <a:rPr lang="en-ID" b="1" dirty="0" err="1"/>
              <a:t>Berbasis</a:t>
            </a:r>
            <a:r>
              <a:rPr lang="en-ID" b="1" dirty="0"/>
              <a:t> </a:t>
            </a:r>
            <a:r>
              <a:rPr lang="en-ID" b="1" dirty="0" err="1"/>
              <a:t>teknologi</a:t>
            </a:r>
            <a:r>
              <a:rPr lang="en-ID" dirty="0"/>
              <a:t>: </a:t>
            </a:r>
            <a:r>
              <a:rPr lang="en-ID" dirty="0" err="1"/>
              <a:t>Penggunaan</a:t>
            </a:r>
            <a:r>
              <a:rPr lang="en-ID" dirty="0"/>
              <a:t> </a:t>
            </a:r>
            <a:r>
              <a:rPr lang="en-ID" dirty="0" err="1"/>
              <a:t>teknologi</a:t>
            </a:r>
            <a:r>
              <a:rPr lang="en-ID" dirty="0"/>
              <a:t> </a:t>
            </a:r>
            <a:r>
              <a:rPr lang="en-ID" dirty="0" err="1"/>
              <a:t>seperti</a:t>
            </a:r>
            <a:r>
              <a:rPr lang="en-ID" dirty="0"/>
              <a:t> </a:t>
            </a:r>
            <a:r>
              <a:rPr lang="en-ID" dirty="0" err="1"/>
              <a:t>kincir</a:t>
            </a:r>
            <a:r>
              <a:rPr lang="en-ID" dirty="0"/>
              <a:t> air, </a:t>
            </a:r>
            <a:r>
              <a:rPr lang="en-ID" dirty="0" err="1"/>
              <a:t>sistem</a:t>
            </a:r>
            <a:r>
              <a:rPr lang="en-ID" dirty="0"/>
              <a:t> </a:t>
            </a:r>
            <a:r>
              <a:rPr lang="en-ID" dirty="0" err="1"/>
              <a:t>pemantauan</a:t>
            </a:r>
            <a:r>
              <a:rPr lang="en-ID" dirty="0"/>
              <a:t> </a:t>
            </a:r>
            <a:r>
              <a:rPr lang="en-ID" dirty="0" err="1"/>
              <a:t>kualitas</a:t>
            </a:r>
            <a:r>
              <a:rPr lang="en-ID" dirty="0"/>
              <a:t> air, dan biosecurity. </a:t>
            </a:r>
            <a:r>
              <a:rPr lang="en-ID" b="1" dirty="0"/>
              <a:t>(3) Pola </a:t>
            </a:r>
            <a:r>
              <a:rPr lang="en-ID" b="1" dirty="0" err="1"/>
              <a:t>budidaya</a:t>
            </a:r>
            <a:r>
              <a:rPr lang="en-ID" b="1" dirty="0"/>
              <a:t> </a:t>
            </a:r>
            <a:r>
              <a:rPr lang="en-ID" b="1" dirty="0" err="1"/>
              <a:t>berkelanjutan</a:t>
            </a:r>
            <a:r>
              <a:rPr lang="en-ID" dirty="0"/>
              <a:t>: </a:t>
            </a:r>
            <a:r>
              <a:rPr lang="en-ID" dirty="0" err="1"/>
              <a:t>Memperhatikan</a:t>
            </a:r>
            <a:r>
              <a:rPr lang="en-ID" dirty="0"/>
              <a:t> </a:t>
            </a:r>
            <a:r>
              <a:rPr lang="en-ID" dirty="0" err="1"/>
              <a:t>aspek</a:t>
            </a:r>
            <a:r>
              <a:rPr lang="en-ID" dirty="0"/>
              <a:t> </a:t>
            </a:r>
            <a:r>
              <a:rPr lang="en-ID" dirty="0" err="1"/>
              <a:t>lingkungan</a:t>
            </a:r>
            <a:r>
              <a:rPr lang="en-ID" dirty="0"/>
              <a:t>, </a:t>
            </a:r>
            <a:r>
              <a:rPr lang="en-ID" dirty="0" err="1"/>
              <a:t>siklus</a:t>
            </a:r>
            <a:r>
              <a:rPr lang="en-ID" dirty="0"/>
              <a:t> </a:t>
            </a:r>
            <a:r>
              <a:rPr lang="en-ID" dirty="0" err="1"/>
              <a:t>produksi</a:t>
            </a:r>
            <a:r>
              <a:rPr lang="en-ID" dirty="0"/>
              <a:t>, dan </a:t>
            </a:r>
            <a:r>
              <a:rPr lang="en-ID" dirty="0" err="1"/>
              <a:t>kesehatan</a:t>
            </a:r>
            <a:r>
              <a:rPr lang="en-ID" dirty="0"/>
              <a:t> </a:t>
            </a:r>
            <a:r>
              <a:rPr lang="en-ID" dirty="0" err="1"/>
              <a:t>udang</a:t>
            </a:r>
            <a:endParaRPr lang="en-ID" dirty="0"/>
          </a:p>
          <a:p>
            <a:pPr marL="177800" indent="-177800">
              <a:buAutoNum type="arabicPeriod"/>
            </a:pPr>
            <a:r>
              <a:rPr lang="en-ID" b="1" dirty="0" err="1"/>
              <a:t>Manajemen</a:t>
            </a:r>
            <a:r>
              <a:rPr lang="en-ID" b="1" dirty="0"/>
              <a:t> </a:t>
            </a:r>
            <a:r>
              <a:rPr lang="en-ID" b="1" dirty="0" err="1"/>
              <a:t>Keuangan</a:t>
            </a:r>
            <a:r>
              <a:rPr lang="en-ID" b="1" dirty="0"/>
              <a:t> dan Usaha. (1) </a:t>
            </a:r>
            <a:r>
              <a:rPr lang="en-ID" b="1" dirty="0" err="1"/>
              <a:t>Transparansi</a:t>
            </a:r>
            <a:r>
              <a:rPr lang="en-ID" b="1" dirty="0"/>
              <a:t> </a:t>
            </a:r>
            <a:r>
              <a:rPr lang="en-ID" b="1" dirty="0" err="1"/>
              <a:t>keuangan</a:t>
            </a:r>
            <a:r>
              <a:rPr lang="en-ID" dirty="0"/>
              <a:t>: </a:t>
            </a:r>
            <a:r>
              <a:rPr lang="en-ID" dirty="0" err="1"/>
              <a:t>Pencatatan</a:t>
            </a:r>
            <a:r>
              <a:rPr lang="en-ID" dirty="0"/>
              <a:t> </a:t>
            </a:r>
            <a:r>
              <a:rPr lang="en-ID" dirty="0" err="1"/>
              <a:t>arus</a:t>
            </a:r>
            <a:r>
              <a:rPr lang="en-ID" dirty="0"/>
              <a:t> kas, </a:t>
            </a:r>
            <a:r>
              <a:rPr lang="en-ID" dirty="0" err="1"/>
              <a:t>laporan</a:t>
            </a:r>
            <a:r>
              <a:rPr lang="en-ID" dirty="0"/>
              <a:t> </a:t>
            </a:r>
            <a:r>
              <a:rPr lang="en-ID" dirty="0" err="1"/>
              <a:t>keuangan</a:t>
            </a:r>
            <a:r>
              <a:rPr lang="en-ID" dirty="0"/>
              <a:t> rutin, dan audit internal. </a:t>
            </a:r>
            <a:r>
              <a:rPr lang="en-ID" b="1" dirty="0"/>
              <a:t>(2) Modal </a:t>
            </a:r>
            <a:r>
              <a:rPr lang="en-ID" b="1" dirty="0" err="1"/>
              <a:t>usaha</a:t>
            </a:r>
            <a:r>
              <a:rPr lang="en-ID" dirty="0"/>
              <a:t>: </a:t>
            </a:r>
            <a:r>
              <a:rPr lang="en-ID" dirty="0" err="1"/>
              <a:t>Dikelola</a:t>
            </a:r>
            <a:r>
              <a:rPr lang="en-ID" dirty="0"/>
              <a:t> </a:t>
            </a:r>
            <a:r>
              <a:rPr lang="en-ID" dirty="0" err="1"/>
              <a:t>secara</a:t>
            </a:r>
            <a:r>
              <a:rPr lang="en-ID" dirty="0"/>
              <a:t> </a:t>
            </a:r>
            <a:r>
              <a:rPr lang="en-ID" dirty="0" err="1"/>
              <a:t>kolektif</a:t>
            </a:r>
            <a:r>
              <a:rPr lang="en-ID" dirty="0"/>
              <a:t>, </a:t>
            </a:r>
            <a:r>
              <a:rPr lang="en-ID" dirty="0" err="1"/>
              <a:t>bisa</a:t>
            </a:r>
            <a:r>
              <a:rPr lang="en-ID" dirty="0"/>
              <a:t> </a:t>
            </a:r>
            <a:r>
              <a:rPr lang="en-ID" dirty="0" err="1"/>
              <a:t>dari</a:t>
            </a:r>
            <a:r>
              <a:rPr lang="en-ID" dirty="0"/>
              <a:t> </a:t>
            </a:r>
            <a:r>
              <a:rPr lang="en-ID" dirty="0" err="1"/>
              <a:t>iuran</a:t>
            </a:r>
            <a:r>
              <a:rPr lang="en-ID" dirty="0"/>
              <a:t> </a:t>
            </a:r>
            <a:r>
              <a:rPr lang="en-ID" dirty="0" err="1"/>
              <a:t>anggota</a:t>
            </a:r>
            <a:r>
              <a:rPr lang="en-ID" dirty="0"/>
              <a:t>, </a:t>
            </a:r>
            <a:r>
              <a:rPr lang="en-ID" dirty="0" err="1"/>
              <a:t>bantuan</a:t>
            </a:r>
            <a:r>
              <a:rPr lang="en-ID" dirty="0"/>
              <a:t> </a:t>
            </a:r>
            <a:r>
              <a:rPr lang="en-ID" dirty="0" err="1"/>
              <a:t>pemerintah</a:t>
            </a:r>
            <a:r>
              <a:rPr lang="en-ID" dirty="0"/>
              <a:t>, </a:t>
            </a:r>
            <a:r>
              <a:rPr lang="en-ID" dirty="0" err="1"/>
              <a:t>atau</a:t>
            </a:r>
            <a:r>
              <a:rPr lang="en-ID" dirty="0"/>
              <a:t> </a:t>
            </a:r>
            <a:r>
              <a:rPr lang="en-ID" dirty="0" err="1"/>
              <a:t>kerja</a:t>
            </a:r>
            <a:r>
              <a:rPr lang="en-ID" dirty="0"/>
              <a:t> </a:t>
            </a:r>
            <a:r>
              <a:rPr lang="en-ID" dirty="0" err="1"/>
              <a:t>sama</a:t>
            </a:r>
            <a:r>
              <a:rPr lang="en-ID" dirty="0"/>
              <a:t> </a:t>
            </a:r>
            <a:r>
              <a:rPr lang="en-ID" dirty="0" err="1"/>
              <a:t>dengan</a:t>
            </a:r>
            <a:r>
              <a:rPr lang="en-ID" dirty="0"/>
              <a:t> </a:t>
            </a:r>
            <a:r>
              <a:rPr lang="en-ID" dirty="0" err="1"/>
              <a:t>pihak</a:t>
            </a:r>
            <a:r>
              <a:rPr lang="en-ID" dirty="0"/>
              <a:t> </a:t>
            </a:r>
            <a:r>
              <a:rPr lang="en-ID" dirty="0" err="1"/>
              <a:t>ketiga</a:t>
            </a:r>
            <a:r>
              <a:rPr lang="en-ID" dirty="0"/>
              <a:t>. </a:t>
            </a:r>
            <a:r>
              <a:rPr lang="en-ID" b="1" dirty="0"/>
              <a:t>(3) </a:t>
            </a:r>
            <a:r>
              <a:rPr lang="en-ID" b="1" dirty="0" err="1"/>
              <a:t>Pembagian</a:t>
            </a:r>
            <a:r>
              <a:rPr lang="en-ID" b="1" dirty="0"/>
              <a:t> </a:t>
            </a:r>
            <a:r>
              <a:rPr lang="en-ID" b="1" dirty="0" err="1"/>
              <a:t>hasil</a:t>
            </a:r>
            <a:r>
              <a:rPr lang="en-ID" dirty="0"/>
              <a:t>: </a:t>
            </a:r>
            <a:r>
              <a:rPr lang="en-ID" dirty="0" err="1"/>
              <a:t>Berdasarkan</a:t>
            </a:r>
            <a:r>
              <a:rPr lang="en-ID" dirty="0"/>
              <a:t> </a:t>
            </a:r>
            <a:r>
              <a:rPr lang="en-ID" dirty="0" err="1"/>
              <a:t>kesepakatan</a:t>
            </a:r>
            <a:r>
              <a:rPr lang="en-ID" dirty="0"/>
              <a:t> </a:t>
            </a:r>
            <a:r>
              <a:rPr lang="en-ID" dirty="0" err="1"/>
              <a:t>bersama</a:t>
            </a:r>
            <a:r>
              <a:rPr lang="en-ID" dirty="0"/>
              <a:t> dan </a:t>
            </a:r>
            <a:r>
              <a:rPr lang="en-ID" dirty="0" err="1"/>
              <a:t>proporsi</a:t>
            </a:r>
            <a:r>
              <a:rPr lang="en-ID" dirty="0"/>
              <a:t> </a:t>
            </a:r>
            <a:r>
              <a:rPr lang="en-ID" dirty="0" err="1"/>
              <a:t>kontribusi</a:t>
            </a:r>
            <a:endParaRPr lang="en-ID" dirty="0"/>
          </a:p>
          <a:p>
            <a:pPr marL="177800" indent="-177800">
              <a:buAutoNum type="arabicPeriod"/>
            </a:pPr>
            <a:r>
              <a:rPr lang="en-ID" b="1" dirty="0" err="1"/>
              <a:t>Pemasaran</a:t>
            </a:r>
            <a:r>
              <a:rPr lang="en-ID" b="1" dirty="0"/>
              <a:t> dan </a:t>
            </a:r>
            <a:r>
              <a:rPr lang="en-ID" b="1" dirty="0" err="1"/>
              <a:t>Jaringan</a:t>
            </a:r>
            <a:r>
              <a:rPr lang="en-ID" b="1" dirty="0"/>
              <a:t> Usaha</a:t>
            </a:r>
            <a:r>
              <a:rPr lang="en-ID" dirty="0"/>
              <a:t>. </a:t>
            </a:r>
            <a:r>
              <a:rPr lang="en-ID" b="1" dirty="0"/>
              <a:t>(1) </a:t>
            </a:r>
            <a:r>
              <a:rPr lang="en-ID" b="1" dirty="0" err="1"/>
              <a:t>Pemetaan</a:t>
            </a:r>
            <a:r>
              <a:rPr lang="en-ID" b="1" dirty="0"/>
              <a:t> pasar</a:t>
            </a:r>
            <a:r>
              <a:rPr lang="en-ID" dirty="0"/>
              <a:t>: </a:t>
            </a:r>
            <a:r>
              <a:rPr lang="en-ID" dirty="0" err="1"/>
              <a:t>Mengetahui</a:t>
            </a:r>
            <a:r>
              <a:rPr lang="en-ID" dirty="0"/>
              <a:t> dan </a:t>
            </a:r>
            <a:r>
              <a:rPr lang="en-ID" dirty="0" err="1"/>
              <a:t>memahami</a:t>
            </a:r>
            <a:r>
              <a:rPr lang="en-ID" dirty="0"/>
              <a:t> pasar </a:t>
            </a:r>
            <a:r>
              <a:rPr lang="en-ID" dirty="0" err="1"/>
              <a:t>lokal</a:t>
            </a:r>
            <a:r>
              <a:rPr lang="en-ID" dirty="0"/>
              <a:t> </a:t>
            </a:r>
            <a:r>
              <a:rPr lang="en-ID" dirty="0" err="1"/>
              <a:t>hingga</a:t>
            </a:r>
            <a:r>
              <a:rPr lang="en-ID" dirty="0"/>
              <a:t> </a:t>
            </a:r>
            <a:r>
              <a:rPr lang="en-ID" dirty="0" err="1"/>
              <a:t>ekspor</a:t>
            </a:r>
            <a:r>
              <a:rPr lang="en-ID" dirty="0"/>
              <a:t>. </a:t>
            </a:r>
            <a:r>
              <a:rPr lang="en-ID" b="1" dirty="0"/>
              <a:t>(2) </a:t>
            </a:r>
            <a:r>
              <a:rPr lang="en-ID" b="1" dirty="0" err="1"/>
              <a:t>Kemitraan</a:t>
            </a:r>
            <a:r>
              <a:rPr lang="en-ID" dirty="0"/>
              <a:t>: </a:t>
            </a:r>
            <a:r>
              <a:rPr lang="en-ID" dirty="0" err="1"/>
              <a:t>Membangun</a:t>
            </a:r>
            <a:r>
              <a:rPr lang="en-ID" dirty="0"/>
              <a:t> </a:t>
            </a:r>
            <a:r>
              <a:rPr lang="en-ID" dirty="0" err="1"/>
              <a:t>hubungan</a:t>
            </a:r>
            <a:r>
              <a:rPr lang="en-ID" dirty="0"/>
              <a:t> </a:t>
            </a:r>
            <a:r>
              <a:rPr lang="en-ID" dirty="0" err="1"/>
              <a:t>dengan</a:t>
            </a:r>
            <a:r>
              <a:rPr lang="en-ID" dirty="0"/>
              <a:t> </a:t>
            </a:r>
            <a:r>
              <a:rPr lang="en-ID" dirty="0" err="1"/>
              <a:t>pembeli</a:t>
            </a:r>
            <a:r>
              <a:rPr lang="en-ID" dirty="0"/>
              <a:t>, </a:t>
            </a:r>
            <a:r>
              <a:rPr lang="en-ID" dirty="0" err="1"/>
              <a:t>pengepul</a:t>
            </a:r>
            <a:r>
              <a:rPr lang="en-ID" dirty="0"/>
              <a:t>, </a:t>
            </a:r>
            <a:r>
              <a:rPr lang="en-ID" dirty="0" err="1"/>
              <a:t>eksportir</a:t>
            </a:r>
            <a:r>
              <a:rPr lang="en-ID" dirty="0"/>
              <a:t>, </a:t>
            </a:r>
            <a:r>
              <a:rPr lang="en-ID" dirty="0" err="1"/>
              <a:t>atau</a:t>
            </a:r>
            <a:r>
              <a:rPr lang="en-ID" dirty="0"/>
              <a:t> </a:t>
            </a:r>
            <a:r>
              <a:rPr lang="en-ID" dirty="0" err="1"/>
              <a:t>industri</a:t>
            </a:r>
            <a:r>
              <a:rPr lang="en-ID" dirty="0"/>
              <a:t> </a:t>
            </a:r>
            <a:r>
              <a:rPr lang="en-ID" dirty="0" err="1"/>
              <a:t>pengolahan</a:t>
            </a:r>
            <a:r>
              <a:rPr lang="en-ID" dirty="0"/>
              <a:t>. </a:t>
            </a:r>
            <a:r>
              <a:rPr lang="en-ID" b="1" dirty="0"/>
              <a:t>(3) </a:t>
            </a:r>
            <a:r>
              <a:rPr lang="en-ID" b="1" dirty="0" err="1"/>
              <a:t>Penentuan</a:t>
            </a:r>
            <a:r>
              <a:rPr lang="en-ID" b="1" dirty="0"/>
              <a:t> </a:t>
            </a:r>
            <a:r>
              <a:rPr lang="en-ID" b="1" dirty="0" err="1"/>
              <a:t>harga</a:t>
            </a:r>
            <a:r>
              <a:rPr lang="en-ID" dirty="0"/>
              <a:t>: </a:t>
            </a:r>
            <a:r>
              <a:rPr lang="en-ID" dirty="0" err="1"/>
              <a:t>Berdasarkan</a:t>
            </a:r>
            <a:r>
              <a:rPr lang="en-ID" dirty="0"/>
              <a:t> </a:t>
            </a:r>
            <a:r>
              <a:rPr lang="en-ID" dirty="0" err="1"/>
              <a:t>kualitas</a:t>
            </a:r>
            <a:r>
              <a:rPr lang="en-ID" dirty="0"/>
              <a:t> </a:t>
            </a:r>
            <a:r>
              <a:rPr lang="en-ID" dirty="0" err="1"/>
              <a:t>udang</a:t>
            </a:r>
            <a:r>
              <a:rPr lang="en-ID" dirty="0"/>
              <a:t>, </a:t>
            </a:r>
            <a:r>
              <a:rPr lang="en-ID" dirty="0" err="1"/>
              <a:t>ukuran</a:t>
            </a:r>
            <a:r>
              <a:rPr lang="en-ID" dirty="0"/>
              <a:t>, dan </a:t>
            </a:r>
            <a:r>
              <a:rPr lang="en-ID" dirty="0" err="1"/>
              <a:t>kondisi</a:t>
            </a:r>
            <a:r>
              <a:rPr lang="en-ID" dirty="0"/>
              <a:t> pasar.</a:t>
            </a:r>
          </a:p>
          <a:p>
            <a:pPr marL="177800" indent="-177800">
              <a:buAutoNum type="arabicPeriod"/>
            </a:pPr>
            <a:r>
              <a:rPr lang="en-ID" b="1" dirty="0" err="1"/>
              <a:t>Peningkatan</a:t>
            </a:r>
            <a:r>
              <a:rPr lang="en-ID" b="1" dirty="0"/>
              <a:t> </a:t>
            </a:r>
            <a:r>
              <a:rPr lang="en-ID" b="1" dirty="0" err="1"/>
              <a:t>Kapasitas</a:t>
            </a:r>
            <a:r>
              <a:rPr lang="en-ID" b="1" dirty="0"/>
              <a:t> dan </a:t>
            </a:r>
            <a:r>
              <a:rPr lang="en-ID" b="1" dirty="0" err="1"/>
              <a:t>Kelembagaan</a:t>
            </a:r>
            <a:r>
              <a:rPr lang="en-ID" dirty="0"/>
              <a:t>. </a:t>
            </a:r>
            <a:r>
              <a:rPr lang="en-ID" b="1" dirty="0"/>
              <a:t>(1)  </a:t>
            </a:r>
            <a:r>
              <a:rPr lang="en-ID" b="1" dirty="0" err="1"/>
              <a:t>Pelatihan</a:t>
            </a:r>
            <a:r>
              <a:rPr lang="en-ID" b="1" dirty="0"/>
              <a:t> dan </a:t>
            </a:r>
            <a:r>
              <a:rPr lang="en-ID" b="1" dirty="0" err="1"/>
              <a:t>penyuluhan</a:t>
            </a:r>
            <a:r>
              <a:rPr lang="en-ID" dirty="0"/>
              <a:t>: Rutin </a:t>
            </a:r>
            <a:r>
              <a:rPr lang="en-ID" dirty="0" err="1"/>
              <a:t>mengikuti</a:t>
            </a:r>
            <a:r>
              <a:rPr lang="en-ID" dirty="0"/>
              <a:t> </a:t>
            </a:r>
            <a:r>
              <a:rPr lang="en-ID" dirty="0" err="1"/>
              <a:t>pelatihan</a:t>
            </a:r>
            <a:r>
              <a:rPr lang="en-ID" dirty="0"/>
              <a:t> </a:t>
            </a:r>
            <a:r>
              <a:rPr lang="en-ID" dirty="0" err="1"/>
              <a:t>teknis</a:t>
            </a:r>
            <a:r>
              <a:rPr lang="en-ID" dirty="0"/>
              <a:t> </a:t>
            </a:r>
            <a:r>
              <a:rPr lang="en-ID" dirty="0" err="1"/>
              <a:t>maupun</a:t>
            </a:r>
            <a:r>
              <a:rPr lang="en-ID" dirty="0"/>
              <a:t> </a:t>
            </a:r>
            <a:r>
              <a:rPr lang="en-ID" dirty="0" err="1"/>
              <a:t>manajerial</a:t>
            </a:r>
            <a:r>
              <a:rPr lang="en-ID" dirty="0"/>
              <a:t>. </a:t>
            </a:r>
            <a:r>
              <a:rPr lang="en-ID" b="1" dirty="0"/>
              <a:t>(2) </a:t>
            </a:r>
            <a:r>
              <a:rPr lang="en-ID" b="1" dirty="0" err="1"/>
              <a:t>Kemitraan</a:t>
            </a:r>
            <a:r>
              <a:rPr lang="en-ID" b="1" dirty="0"/>
              <a:t> </a:t>
            </a:r>
            <a:r>
              <a:rPr lang="en-ID" b="1" dirty="0" err="1"/>
              <a:t>dengan</a:t>
            </a:r>
            <a:r>
              <a:rPr lang="en-ID" b="1" dirty="0"/>
              <a:t> </a:t>
            </a:r>
            <a:r>
              <a:rPr lang="en-ID" b="1" dirty="0" err="1"/>
              <a:t>pemerintah</a:t>
            </a:r>
            <a:r>
              <a:rPr lang="en-ID" b="1" dirty="0"/>
              <a:t> dan </a:t>
            </a:r>
            <a:r>
              <a:rPr lang="en-ID" b="1" dirty="0" err="1"/>
              <a:t>lembaga</a:t>
            </a:r>
            <a:r>
              <a:rPr lang="en-ID" b="1" dirty="0"/>
              <a:t> lain</a:t>
            </a:r>
            <a:r>
              <a:rPr lang="en-ID" dirty="0"/>
              <a:t>: </a:t>
            </a:r>
            <a:r>
              <a:rPr lang="en-ID" dirty="0" err="1"/>
              <a:t>Untuk</a:t>
            </a:r>
            <a:r>
              <a:rPr lang="en-ID" dirty="0"/>
              <a:t> </a:t>
            </a:r>
            <a:r>
              <a:rPr lang="en-ID" dirty="0" err="1"/>
              <a:t>mendapatkan</a:t>
            </a:r>
            <a:r>
              <a:rPr lang="en-ID" dirty="0"/>
              <a:t> </a:t>
            </a:r>
            <a:r>
              <a:rPr lang="en-ID" dirty="0" err="1"/>
              <a:t>akses</a:t>
            </a:r>
            <a:r>
              <a:rPr lang="en-ID" dirty="0"/>
              <a:t> </a:t>
            </a:r>
            <a:r>
              <a:rPr lang="en-ID" dirty="0" err="1"/>
              <a:t>teknologi</a:t>
            </a:r>
            <a:r>
              <a:rPr lang="en-ID" dirty="0"/>
              <a:t>, </a:t>
            </a:r>
            <a:r>
              <a:rPr lang="en-ID" dirty="0" err="1"/>
              <a:t>permodalan</a:t>
            </a:r>
            <a:r>
              <a:rPr lang="en-ID" dirty="0"/>
              <a:t>, dan pasar. </a:t>
            </a:r>
            <a:r>
              <a:rPr lang="en-ID" b="1" dirty="0"/>
              <a:t>(3) </a:t>
            </a:r>
            <a:r>
              <a:rPr lang="en-ID" b="1" dirty="0" err="1"/>
              <a:t>Pendampingan</a:t>
            </a:r>
            <a:r>
              <a:rPr lang="en-ID" b="1" dirty="0"/>
              <a:t> </a:t>
            </a:r>
            <a:r>
              <a:rPr lang="en-ID" b="1" dirty="0" err="1"/>
              <a:t>teknis</a:t>
            </a:r>
            <a:r>
              <a:rPr lang="en-ID" dirty="0"/>
              <a:t>: Bisa </a:t>
            </a:r>
            <a:r>
              <a:rPr lang="en-ID" dirty="0" err="1"/>
              <a:t>dari</a:t>
            </a:r>
            <a:r>
              <a:rPr lang="en-ID" dirty="0"/>
              <a:t> </a:t>
            </a:r>
            <a:r>
              <a:rPr lang="en-ID" dirty="0" err="1"/>
              <a:t>penyuluh</a:t>
            </a:r>
            <a:r>
              <a:rPr lang="en-ID" dirty="0"/>
              <a:t> </a:t>
            </a:r>
            <a:r>
              <a:rPr lang="en-ID" dirty="0" err="1"/>
              <a:t>perikanan</a:t>
            </a:r>
            <a:r>
              <a:rPr lang="en-ID" dirty="0"/>
              <a:t> </a:t>
            </a:r>
            <a:r>
              <a:rPr lang="en-ID" dirty="0" err="1"/>
              <a:t>atau</a:t>
            </a:r>
            <a:r>
              <a:rPr lang="en-ID" dirty="0"/>
              <a:t> LSM.</a:t>
            </a:r>
          </a:p>
          <a:p>
            <a:pPr marL="177800" indent="-177800">
              <a:buAutoNum type="arabicPeriod"/>
            </a:pPr>
            <a:r>
              <a:rPr lang="en-ID" b="1" dirty="0" err="1"/>
              <a:t>Peningkatan</a:t>
            </a:r>
            <a:r>
              <a:rPr lang="en-ID" b="1" dirty="0"/>
              <a:t> </a:t>
            </a:r>
            <a:r>
              <a:rPr lang="en-ID" b="1" dirty="0" err="1"/>
              <a:t>Kesetaraan</a:t>
            </a:r>
            <a:r>
              <a:rPr lang="en-ID" b="1" dirty="0"/>
              <a:t> Gender </a:t>
            </a:r>
            <a:r>
              <a:rPr lang="en-ID" b="1" dirty="0" err="1"/>
              <a:t>Inklusi</a:t>
            </a:r>
            <a:r>
              <a:rPr lang="en-ID" b="1" dirty="0"/>
              <a:t> </a:t>
            </a:r>
            <a:r>
              <a:rPr lang="en-ID" b="1" dirty="0" err="1"/>
              <a:t>disabilitas</a:t>
            </a:r>
            <a:r>
              <a:rPr lang="en-ID" b="1" dirty="0"/>
              <a:t> dan Sosial </a:t>
            </a:r>
            <a:r>
              <a:rPr lang="en-ID" dirty="0"/>
              <a:t>(GEDSI): </a:t>
            </a:r>
            <a:r>
              <a:rPr lang="en-ID" b="1" dirty="0"/>
              <a:t>(1) Gender</a:t>
            </a:r>
            <a:r>
              <a:rPr lang="en-ID" dirty="0"/>
              <a:t>: </a:t>
            </a:r>
            <a:r>
              <a:rPr lang="en-ID" dirty="0" err="1"/>
              <a:t>Memastikan</a:t>
            </a:r>
            <a:r>
              <a:rPr lang="en-ID" dirty="0"/>
              <a:t> </a:t>
            </a:r>
            <a:r>
              <a:rPr lang="en-ID" dirty="0" err="1"/>
              <a:t>perempuan</a:t>
            </a:r>
            <a:r>
              <a:rPr lang="en-ID" dirty="0"/>
              <a:t>, </a:t>
            </a:r>
            <a:r>
              <a:rPr lang="en-ID" dirty="0" err="1"/>
              <a:t>laki-laki</a:t>
            </a:r>
            <a:r>
              <a:rPr lang="en-ID" dirty="0"/>
              <a:t>, dan </a:t>
            </a:r>
            <a:r>
              <a:rPr lang="en-ID" dirty="0" err="1"/>
              <a:t>individu</a:t>
            </a:r>
            <a:r>
              <a:rPr lang="en-ID" dirty="0"/>
              <a:t> </a:t>
            </a:r>
            <a:r>
              <a:rPr lang="en-ID" dirty="0" err="1"/>
              <a:t>dengan</a:t>
            </a:r>
            <a:r>
              <a:rPr lang="en-ID" dirty="0"/>
              <a:t> </a:t>
            </a:r>
            <a:r>
              <a:rPr lang="en-ID" dirty="0" err="1"/>
              <a:t>identitas</a:t>
            </a:r>
            <a:r>
              <a:rPr lang="en-ID" dirty="0"/>
              <a:t> gender </a:t>
            </a:r>
            <a:r>
              <a:rPr lang="en-ID" dirty="0" err="1"/>
              <a:t>lainnya</a:t>
            </a:r>
            <a:r>
              <a:rPr lang="en-ID" dirty="0"/>
              <a:t> </a:t>
            </a:r>
            <a:r>
              <a:rPr lang="en-ID" dirty="0" err="1"/>
              <a:t>memiliki</a:t>
            </a:r>
            <a:r>
              <a:rPr lang="en-ID" dirty="0"/>
              <a:t> </a:t>
            </a:r>
            <a:r>
              <a:rPr lang="en-ID" dirty="0" err="1"/>
              <a:t>akses</a:t>
            </a:r>
            <a:r>
              <a:rPr lang="en-ID" dirty="0"/>
              <a:t> dan </a:t>
            </a:r>
            <a:r>
              <a:rPr lang="en-ID" dirty="0" err="1"/>
              <a:t>partisipasi</a:t>
            </a:r>
            <a:r>
              <a:rPr lang="en-ID" dirty="0"/>
              <a:t> yang </a:t>
            </a:r>
            <a:r>
              <a:rPr lang="en-ID" dirty="0" err="1"/>
              <a:t>setara</a:t>
            </a:r>
            <a:r>
              <a:rPr lang="en-ID" dirty="0"/>
              <a:t>. </a:t>
            </a:r>
            <a:r>
              <a:rPr lang="en-ID" b="1" dirty="0"/>
              <a:t>(2) </a:t>
            </a:r>
            <a:r>
              <a:rPr lang="en-ID" b="1" dirty="0" err="1"/>
              <a:t>Disabilitas</a:t>
            </a:r>
            <a:r>
              <a:rPr lang="en-ID" dirty="0"/>
              <a:t>: </a:t>
            </a:r>
            <a:r>
              <a:rPr lang="en-ID" dirty="0" err="1"/>
              <a:t>Mengakui</a:t>
            </a:r>
            <a:r>
              <a:rPr lang="en-ID" dirty="0"/>
              <a:t> dan </a:t>
            </a:r>
            <a:r>
              <a:rPr lang="en-ID" dirty="0" err="1"/>
              <a:t>mengakomodasi</a:t>
            </a:r>
            <a:r>
              <a:rPr lang="en-ID" dirty="0"/>
              <a:t> </a:t>
            </a:r>
            <a:r>
              <a:rPr lang="en-ID" dirty="0" err="1"/>
              <a:t>kebutuhan</a:t>
            </a:r>
            <a:r>
              <a:rPr lang="en-ID" dirty="0"/>
              <a:t> </a:t>
            </a:r>
            <a:r>
              <a:rPr lang="en-ID" dirty="0" err="1"/>
              <a:t>penyandang</a:t>
            </a:r>
            <a:r>
              <a:rPr lang="en-ID" dirty="0"/>
              <a:t> </a:t>
            </a:r>
            <a:r>
              <a:rPr lang="en-ID" dirty="0" err="1"/>
              <a:t>disabilitas</a:t>
            </a:r>
            <a:r>
              <a:rPr lang="en-ID" dirty="0"/>
              <a:t> agar </a:t>
            </a:r>
            <a:r>
              <a:rPr lang="en-ID" dirty="0" err="1"/>
              <a:t>mereka</a:t>
            </a:r>
            <a:r>
              <a:rPr lang="en-ID" dirty="0"/>
              <a:t> </a:t>
            </a:r>
            <a:r>
              <a:rPr lang="en-ID" dirty="0" err="1"/>
              <a:t>tidak</a:t>
            </a:r>
            <a:r>
              <a:rPr lang="en-ID" dirty="0"/>
              <a:t> </a:t>
            </a:r>
            <a:r>
              <a:rPr lang="en-ID" dirty="0" err="1"/>
              <a:t>terpinggirkan</a:t>
            </a:r>
            <a:r>
              <a:rPr lang="en-ID" dirty="0"/>
              <a:t>. </a:t>
            </a:r>
            <a:r>
              <a:rPr lang="en-ID" b="1" dirty="0"/>
              <a:t>(3) </a:t>
            </a:r>
            <a:r>
              <a:rPr lang="en-ID" b="1" dirty="0" err="1"/>
              <a:t>Inklusi</a:t>
            </a:r>
            <a:r>
              <a:rPr lang="en-ID" b="1" dirty="0"/>
              <a:t> Sosial</a:t>
            </a:r>
            <a:r>
              <a:rPr lang="en-ID" dirty="0"/>
              <a:t>: </a:t>
            </a:r>
            <a:r>
              <a:rPr lang="en-ID" dirty="0" err="1"/>
              <a:t>Memastikan</a:t>
            </a:r>
            <a:r>
              <a:rPr lang="en-ID" dirty="0"/>
              <a:t> </a:t>
            </a:r>
            <a:r>
              <a:rPr lang="en-ID" dirty="0" err="1"/>
              <a:t>bahwa</a:t>
            </a:r>
            <a:r>
              <a:rPr lang="en-ID" dirty="0"/>
              <a:t> </a:t>
            </a:r>
            <a:r>
              <a:rPr lang="en-ID" dirty="0" err="1"/>
              <a:t>kelompok</a:t>
            </a:r>
            <a:r>
              <a:rPr lang="en-ID" dirty="0"/>
              <a:t> </a:t>
            </a:r>
            <a:r>
              <a:rPr lang="en-ID" dirty="0" err="1"/>
              <a:t>rentan</a:t>
            </a:r>
            <a:r>
              <a:rPr lang="en-ID" dirty="0"/>
              <a:t> </a:t>
            </a:r>
            <a:r>
              <a:rPr lang="en-ID" dirty="0" err="1"/>
              <a:t>atau</a:t>
            </a:r>
            <a:r>
              <a:rPr lang="en-ID" dirty="0"/>
              <a:t> </a:t>
            </a:r>
            <a:r>
              <a:rPr lang="en-ID" dirty="0" err="1"/>
              <a:t>terpinggirkan</a:t>
            </a:r>
            <a:r>
              <a:rPr lang="en-ID" dirty="0"/>
              <a:t> (</a:t>
            </a:r>
            <a:r>
              <a:rPr lang="en-ID" dirty="0" err="1"/>
              <a:t>misalnya</a:t>
            </a:r>
            <a:r>
              <a:rPr lang="en-ID" dirty="0"/>
              <a:t> </a:t>
            </a:r>
            <a:r>
              <a:rPr lang="en-ID" dirty="0" err="1"/>
              <a:t>masyarakat</a:t>
            </a:r>
            <a:r>
              <a:rPr lang="en-ID" dirty="0"/>
              <a:t> </a:t>
            </a:r>
            <a:r>
              <a:rPr lang="en-ID" dirty="0" err="1"/>
              <a:t>adat</a:t>
            </a:r>
            <a:r>
              <a:rPr lang="en-ID" dirty="0"/>
              <a:t>, </a:t>
            </a:r>
            <a:r>
              <a:rPr lang="en-ID" dirty="0" err="1"/>
              <a:t>lansia</a:t>
            </a:r>
            <a:r>
              <a:rPr lang="en-ID" dirty="0"/>
              <a:t>, </a:t>
            </a:r>
            <a:r>
              <a:rPr lang="en-ID" dirty="0" err="1"/>
              <a:t>anak-anak</a:t>
            </a:r>
            <a:r>
              <a:rPr lang="en-ID" dirty="0"/>
              <a:t>, </a:t>
            </a:r>
            <a:r>
              <a:rPr lang="en-ID" dirty="0" err="1"/>
              <a:t>kelompok</a:t>
            </a:r>
            <a:r>
              <a:rPr lang="en-ID" dirty="0"/>
              <a:t> </a:t>
            </a:r>
            <a:r>
              <a:rPr lang="en-ID" dirty="0" err="1"/>
              <a:t>minoritas</a:t>
            </a:r>
            <a:r>
              <a:rPr lang="en-ID" dirty="0"/>
              <a:t>) </a:t>
            </a:r>
            <a:r>
              <a:rPr lang="en-ID" dirty="0" err="1"/>
              <a:t>dapat</a:t>
            </a:r>
            <a:r>
              <a:rPr lang="en-ID" dirty="0"/>
              <a:t> </a:t>
            </a:r>
            <a:r>
              <a:rPr lang="en-ID" dirty="0" err="1"/>
              <a:t>terlibat</a:t>
            </a:r>
            <a:r>
              <a:rPr lang="en-ID" dirty="0"/>
              <a:t> </a:t>
            </a:r>
            <a:r>
              <a:rPr lang="en-ID" dirty="0" err="1"/>
              <a:t>secara</a:t>
            </a:r>
            <a:r>
              <a:rPr lang="en-ID" dirty="0"/>
              <a:t> </a:t>
            </a:r>
            <a:r>
              <a:rPr lang="en-ID" dirty="0" err="1"/>
              <a:t>bermakna</a:t>
            </a:r>
            <a:r>
              <a:rPr lang="en-ID" dirty="0"/>
              <a:t> dan </a:t>
            </a:r>
            <a:r>
              <a:rPr lang="en-ID" dirty="0" err="1"/>
              <a:t>memperoleh</a:t>
            </a:r>
            <a:r>
              <a:rPr lang="en-ID" dirty="0"/>
              <a:t> </a:t>
            </a:r>
            <a:r>
              <a:rPr lang="en-ID" dirty="0" err="1"/>
              <a:t>manfaat</a:t>
            </a:r>
            <a:r>
              <a:rPr lang="en-ID" dirty="0"/>
              <a:t> </a:t>
            </a:r>
            <a:r>
              <a:rPr lang="en-ID" dirty="0" err="1"/>
              <a:t>dari</a:t>
            </a:r>
            <a:r>
              <a:rPr lang="en-ID" dirty="0"/>
              <a:t> program/</a:t>
            </a:r>
            <a:r>
              <a:rPr lang="en-ID" dirty="0" err="1"/>
              <a:t>kebijakan</a:t>
            </a:r>
            <a:r>
              <a:rPr lang="en-ID" dirty="0"/>
              <a:t>.</a:t>
            </a:r>
          </a:p>
        </p:txBody>
      </p:sp>
    </p:spTree>
    <p:extLst>
      <p:ext uri="{BB962C8B-B14F-4D97-AF65-F5344CB8AC3E}">
        <p14:creationId xmlns:p14="http://schemas.microsoft.com/office/powerpoint/2010/main" val="2472782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AD0A0-4131-8C81-04EC-B8156B6E62DA}"/>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50F5B1C4-4565-BD73-9B10-C29F8644C07C}"/>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A4F67C1F-51AA-9EA4-E565-07258C3FFFA8}"/>
              </a:ext>
            </a:extLst>
          </p:cNvPr>
          <p:cNvSpPr>
            <a:spLocks noGrp="1"/>
          </p:cNvSpPr>
          <p:nvPr>
            <p:ph type="title"/>
          </p:nvPr>
        </p:nvSpPr>
        <p:spPr>
          <a:xfrm>
            <a:off x="2751082" y="186046"/>
            <a:ext cx="7976185" cy="543999"/>
          </a:xfrm>
          <a:solidFill>
            <a:schemeClr val="accent1">
              <a:lumMod val="40000"/>
              <a:lumOff val="60000"/>
            </a:schemeClr>
          </a:solidFill>
        </p:spPr>
        <p:txBody>
          <a:bodyPr>
            <a:normAutofit fontScale="90000"/>
          </a:bodyPr>
          <a:lstStyle/>
          <a:p>
            <a:pPr algn="ctr"/>
            <a:br>
              <a:rPr lang="fi-FI" sz="2900" b="1" dirty="0">
                <a:latin typeface="Quattrocento Sans" panose="020B0502050000020003" pitchFamily="34" charset="0"/>
              </a:rPr>
            </a:br>
            <a:r>
              <a:rPr lang="fi-FI" sz="2900" b="1" dirty="0">
                <a:latin typeface="Segoe UI Black" panose="020B0A02040204020203" pitchFamily="34" charset="0"/>
                <a:ea typeface="Segoe UI Black" panose="020B0A02040204020203" pitchFamily="34" charset="0"/>
              </a:rPr>
              <a:t>Struktur Kepengurusan Pokdakan </a:t>
            </a:r>
            <a:br>
              <a:rPr lang="fi-FI" sz="2900" b="1" dirty="0">
                <a:latin typeface="Segoe UI Black" panose="020B0A02040204020203" pitchFamily="34" charset="0"/>
                <a:ea typeface="Segoe UI Black" panose="020B0A02040204020203" pitchFamily="34" charset="0"/>
              </a:rPr>
            </a:br>
            <a:endParaRPr lang="en-ID" sz="2900" b="1" dirty="0">
              <a:latin typeface="Segoe UI Black" panose="020B0A02040204020203" pitchFamily="34" charset="0"/>
              <a:ea typeface="Segoe UI Black" panose="020B0A020402040202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57FE6CB0-F624-649D-7931-1E151E8992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71AC54C1-DC9C-FFFA-3967-C303FAB4EDB0}"/>
              </a:ext>
            </a:extLst>
          </p:cNvPr>
          <p:cNvPicPr>
            <a:picLocks noChangeAspect="1"/>
          </p:cNvPicPr>
          <p:nvPr/>
        </p:nvPicPr>
        <p:blipFill>
          <a:blip r:embed="rId5"/>
          <a:srcRect t="10952"/>
          <a:stretch/>
        </p:blipFill>
        <p:spPr>
          <a:xfrm>
            <a:off x="410717" y="945469"/>
            <a:ext cx="11599334" cy="4131732"/>
          </a:xfrm>
          <a:prstGeom prst="rect">
            <a:avLst/>
          </a:prstGeom>
        </p:spPr>
      </p:pic>
      <p:sp>
        <p:nvSpPr>
          <p:cNvPr id="21" name="TextBox 20">
            <a:extLst>
              <a:ext uri="{FF2B5EF4-FFF2-40B4-BE49-F238E27FC236}">
                <a16:creationId xmlns:a16="http://schemas.microsoft.com/office/drawing/2014/main" id="{5B596DB3-DEF9-C2BB-04EB-B23FCF4B19E0}"/>
              </a:ext>
            </a:extLst>
          </p:cNvPr>
          <p:cNvSpPr txBox="1"/>
          <p:nvPr/>
        </p:nvSpPr>
        <p:spPr>
          <a:xfrm>
            <a:off x="410717" y="4785811"/>
            <a:ext cx="11108266" cy="2031325"/>
          </a:xfrm>
          <a:prstGeom prst="rect">
            <a:avLst/>
          </a:prstGeom>
          <a:noFill/>
        </p:spPr>
        <p:txBody>
          <a:bodyPr wrap="square">
            <a:spAutoFit/>
          </a:bodyPr>
          <a:lstStyle/>
          <a:p>
            <a:r>
              <a:rPr lang="en-ID" dirty="0" err="1"/>
              <a:t>Pengurus</a:t>
            </a:r>
            <a:r>
              <a:rPr lang="en-ID" dirty="0"/>
              <a:t> </a:t>
            </a:r>
            <a:r>
              <a:rPr lang="en-ID" dirty="0" err="1"/>
              <a:t>Pokdakan</a:t>
            </a:r>
            <a:r>
              <a:rPr lang="en-ID" dirty="0"/>
              <a:t>:</a:t>
            </a:r>
          </a:p>
          <a:p>
            <a:r>
              <a:rPr lang="en-ID" dirty="0"/>
              <a:t>1.Ketua</a:t>
            </a:r>
          </a:p>
          <a:p>
            <a:r>
              <a:rPr lang="en-ID" dirty="0"/>
              <a:t>2.Sekretaris</a:t>
            </a:r>
          </a:p>
          <a:p>
            <a:r>
              <a:rPr lang="en-ID" dirty="0"/>
              <a:t>3.Bendahara/</a:t>
            </a:r>
            <a:r>
              <a:rPr lang="en-ID" dirty="0" err="1"/>
              <a:t>Keuangan</a:t>
            </a:r>
            <a:r>
              <a:rPr lang="en-ID" dirty="0"/>
              <a:t>(Perempuan:  </a:t>
            </a:r>
            <a:r>
              <a:rPr lang="en-ID" dirty="0" err="1"/>
              <a:t>isteri</a:t>
            </a:r>
            <a:r>
              <a:rPr lang="en-ID" dirty="0"/>
              <a:t> dan </a:t>
            </a:r>
            <a:r>
              <a:rPr lang="en-ID" dirty="0" err="1"/>
              <a:t>anak</a:t>
            </a:r>
            <a:r>
              <a:rPr lang="en-ID" dirty="0"/>
              <a:t> </a:t>
            </a:r>
            <a:r>
              <a:rPr lang="en-ID" dirty="0" err="1"/>
              <a:t>pembudidaya</a:t>
            </a:r>
            <a:r>
              <a:rPr lang="en-ID" dirty="0"/>
              <a:t> </a:t>
            </a:r>
            <a:r>
              <a:rPr lang="en-ID" dirty="0" err="1"/>
              <a:t>udang</a:t>
            </a:r>
            <a:r>
              <a:rPr lang="en-ID" dirty="0"/>
              <a:t>)</a:t>
            </a:r>
          </a:p>
          <a:p>
            <a:r>
              <a:rPr lang="en-ID" dirty="0"/>
              <a:t>4.Seksi </a:t>
            </a:r>
            <a:r>
              <a:rPr lang="en-ID" dirty="0" err="1"/>
              <a:t>Pemasaran</a:t>
            </a:r>
            <a:r>
              <a:rPr lang="en-ID" dirty="0"/>
              <a:t>/</a:t>
            </a:r>
            <a:r>
              <a:rPr lang="en-ID" dirty="0" err="1"/>
              <a:t>Kemitraan</a:t>
            </a:r>
            <a:r>
              <a:rPr lang="en-ID" dirty="0"/>
              <a:t> (Perempuan:  </a:t>
            </a:r>
            <a:r>
              <a:rPr lang="en-ID" dirty="0" err="1"/>
              <a:t>isteri</a:t>
            </a:r>
            <a:r>
              <a:rPr lang="en-ID" dirty="0"/>
              <a:t> dan </a:t>
            </a:r>
            <a:r>
              <a:rPr lang="en-ID" dirty="0" err="1"/>
              <a:t>anak</a:t>
            </a:r>
            <a:r>
              <a:rPr lang="en-ID" dirty="0"/>
              <a:t> </a:t>
            </a:r>
            <a:r>
              <a:rPr lang="en-ID" dirty="0" err="1"/>
              <a:t>pembudidaya</a:t>
            </a:r>
            <a:r>
              <a:rPr lang="en-ID" dirty="0"/>
              <a:t> </a:t>
            </a:r>
            <a:r>
              <a:rPr lang="en-ID" dirty="0" err="1"/>
              <a:t>udang</a:t>
            </a:r>
            <a:r>
              <a:rPr lang="en-ID" dirty="0"/>
              <a:t>)</a:t>
            </a:r>
          </a:p>
          <a:p>
            <a:r>
              <a:rPr lang="en-ID" dirty="0"/>
              <a:t>5.Seksi </a:t>
            </a:r>
            <a:r>
              <a:rPr lang="en-ID" dirty="0" err="1"/>
              <a:t>Manajemen</a:t>
            </a:r>
            <a:r>
              <a:rPr lang="en-ID" dirty="0"/>
              <a:t> Usaha (Perempuan:  </a:t>
            </a:r>
            <a:r>
              <a:rPr lang="en-ID" dirty="0" err="1"/>
              <a:t>isteri</a:t>
            </a:r>
            <a:r>
              <a:rPr lang="en-ID" dirty="0"/>
              <a:t> dan </a:t>
            </a:r>
            <a:r>
              <a:rPr lang="en-ID" dirty="0" err="1"/>
              <a:t>anak</a:t>
            </a:r>
            <a:r>
              <a:rPr lang="en-ID" dirty="0"/>
              <a:t> </a:t>
            </a:r>
            <a:r>
              <a:rPr lang="en-ID" dirty="0" err="1"/>
              <a:t>pembudidaya</a:t>
            </a:r>
            <a:r>
              <a:rPr lang="en-ID" dirty="0"/>
              <a:t> </a:t>
            </a:r>
            <a:r>
              <a:rPr lang="en-ID" dirty="0" err="1"/>
              <a:t>udang</a:t>
            </a:r>
            <a:r>
              <a:rPr lang="en-ID" dirty="0"/>
              <a:t>)</a:t>
            </a:r>
          </a:p>
          <a:p>
            <a:r>
              <a:rPr lang="en-ID" dirty="0"/>
              <a:t>6.Seksi </a:t>
            </a:r>
            <a:r>
              <a:rPr lang="en-ID" dirty="0" err="1"/>
              <a:t>Pelestarian</a:t>
            </a:r>
            <a:r>
              <a:rPr lang="en-ID" dirty="0"/>
              <a:t> </a:t>
            </a:r>
            <a:r>
              <a:rPr lang="en-ID" dirty="0" err="1"/>
              <a:t>Lingkungan</a:t>
            </a:r>
            <a:r>
              <a:rPr lang="en-ID" dirty="0"/>
              <a:t>(Perempuan:  </a:t>
            </a:r>
            <a:r>
              <a:rPr lang="en-ID" dirty="0" err="1"/>
              <a:t>isteri</a:t>
            </a:r>
            <a:r>
              <a:rPr lang="en-ID" dirty="0"/>
              <a:t> dan </a:t>
            </a:r>
            <a:r>
              <a:rPr lang="en-ID" dirty="0" err="1"/>
              <a:t>anak</a:t>
            </a:r>
            <a:r>
              <a:rPr lang="en-ID" dirty="0"/>
              <a:t> </a:t>
            </a:r>
            <a:r>
              <a:rPr lang="en-ID" dirty="0" err="1"/>
              <a:t>pembudidaya</a:t>
            </a:r>
            <a:r>
              <a:rPr lang="en-ID" dirty="0"/>
              <a:t> </a:t>
            </a:r>
            <a:r>
              <a:rPr lang="en-ID" dirty="0" err="1"/>
              <a:t>udang</a:t>
            </a:r>
            <a:r>
              <a:rPr lang="en-ID" dirty="0"/>
              <a:t>)</a:t>
            </a:r>
          </a:p>
        </p:txBody>
      </p:sp>
    </p:spTree>
    <p:extLst>
      <p:ext uri="{BB962C8B-B14F-4D97-AF65-F5344CB8AC3E}">
        <p14:creationId xmlns:p14="http://schemas.microsoft.com/office/powerpoint/2010/main" val="3326068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92237-9412-F3AE-19D1-32B7ED6C16A9}"/>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3C9829CE-CA43-F181-3250-907E18054FC8}"/>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98A230FA-ED31-1FCE-EDF8-859462B0EE17}"/>
              </a:ext>
            </a:extLst>
          </p:cNvPr>
          <p:cNvSpPr>
            <a:spLocks noGrp="1"/>
          </p:cNvSpPr>
          <p:nvPr>
            <p:ph type="title"/>
          </p:nvPr>
        </p:nvSpPr>
        <p:spPr>
          <a:xfrm>
            <a:off x="2751082" y="186046"/>
            <a:ext cx="7976185" cy="543999"/>
          </a:xfrm>
          <a:solidFill>
            <a:schemeClr val="accent1">
              <a:lumMod val="40000"/>
              <a:lumOff val="60000"/>
            </a:schemeClr>
          </a:solidFill>
        </p:spPr>
        <p:txBody>
          <a:bodyPr>
            <a:normAutofit fontScale="90000"/>
          </a:bodyPr>
          <a:lstStyle/>
          <a:p>
            <a:pPr algn="ctr"/>
            <a:br>
              <a:rPr lang="fi-FI" sz="2900" b="1" dirty="0">
                <a:latin typeface="Quattrocento Sans" panose="020B0502050000020003" pitchFamily="34" charset="0"/>
              </a:rPr>
            </a:br>
            <a:r>
              <a:rPr lang="fi-FI" sz="2900" b="1" dirty="0">
                <a:latin typeface="Segoe UI Black" panose="020B0A02040204020203" pitchFamily="34" charset="0"/>
                <a:ea typeface="Segoe UI Black" panose="020B0A02040204020203" pitchFamily="34" charset="0"/>
              </a:rPr>
              <a:t>Tugas Pengurus Pokdakan</a:t>
            </a:r>
            <a:br>
              <a:rPr lang="fi-FI" sz="2900" b="1" dirty="0">
                <a:latin typeface="Quattrocento Sans" panose="020B0502050000020003" pitchFamily="34" charset="0"/>
              </a:rPr>
            </a:br>
            <a:endParaRPr lang="en-ID" sz="2900" b="1" dirty="0">
              <a:latin typeface="Quattrocento Sans" panose="020B05020500000200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D161E65E-BEA7-2525-ED44-6B73B0B935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70E329C-6961-8268-FB50-F3BA96982E51}"/>
              </a:ext>
            </a:extLst>
          </p:cNvPr>
          <p:cNvSpPr txBox="1"/>
          <p:nvPr/>
        </p:nvSpPr>
        <p:spPr>
          <a:xfrm>
            <a:off x="643174" y="904792"/>
            <a:ext cx="10227729" cy="2308324"/>
          </a:xfrm>
          <a:prstGeom prst="rect">
            <a:avLst/>
          </a:prstGeom>
          <a:noFill/>
        </p:spPr>
        <p:txBody>
          <a:bodyPr wrap="square">
            <a:spAutoFit/>
          </a:bodyPr>
          <a:lstStyle/>
          <a:p>
            <a:r>
              <a:rPr lang="en-ID" b="1" dirty="0"/>
              <a:t>1.Ketua</a:t>
            </a:r>
          </a:p>
          <a:p>
            <a:r>
              <a:rPr lang="en-ID" dirty="0"/>
              <a:t>(1)</a:t>
            </a:r>
            <a:r>
              <a:rPr lang="en-ID" dirty="0" err="1"/>
              <a:t>Memimpin</a:t>
            </a:r>
            <a:r>
              <a:rPr lang="en-ID" dirty="0"/>
              <a:t> dan </a:t>
            </a:r>
            <a:r>
              <a:rPr lang="en-ID" dirty="0" err="1"/>
              <a:t>mengarahkan</a:t>
            </a:r>
            <a:r>
              <a:rPr lang="en-ID" dirty="0"/>
              <a:t> </a:t>
            </a:r>
            <a:r>
              <a:rPr lang="en-ID" dirty="0" err="1"/>
              <a:t>kegiatan</a:t>
            </a:r>
            <a:r>
              <a:rPr lang="en-ID" dirty="0"/>
              <a:t> </a:t>
            </a:r>
            <a:r>
              <a:rPr lang="en-ID" dirty="0" err="1"/>
              <a:t>kelompok</a:t>
            </a:r>
            <a:r>
              <a:rPr lang="en-ID" dirty="0"/>
              <a:t>.</a:t>
            </a:r>
          </a:p>
          <a:p>
            <a:r>
              <a:rPr lang="en-ID" dirty="0"/>
              <a:t>(2)</a:t>
            </a:r>
            <a:r>
              <a:rPr lang="en-ID" dirty="0" err="1"/>
              <a:t>Menentukan</a:t>
            </a:r>
            <a:r>
              <a:rPr lang="en-ID" dirty="0"/>
              <a:t> strategi dan </a:t>
            </a:r>
            <a:r>
              <a:rPr lang="en-ID" dirty="0" err="1"/>
              <a:t>tujuan</a:t>
            </a:r>
            <a:r>
              <a:rPr lang="en-ID" dirty="0"/>
              <a:t> </a:t>
            </a:r>
            <a:r>
              <a:rPr lang="en-ID" dirty="0" err="1"/>
              <a:t>pokdakan</a:t>
            </a:r>
            <a:endParaRPr lang="en-ID" dirty="0"/>
          </a:p>
          <a:p>
            <a:r>
              <a:rPr lang="en-ID" dirty="0"/>
              <a:t>(3)</a:t>
            </a:r>
            <a:r>
              <a:rPr lang="en-ID" dirty="0" err="1"/>
              <a:t>Mengawasi</a:t>
            </a:r>
            <a:r>
              <a:rPr lang="en-ID" dirty="0"/>
              <a:t> </a:t>
            </a:r>
            <a:r>
              <a:rPr lang="en-ID" dirty="0" err="1"/>
              <a:t>pelaksanaan</a:t>
            </a:r>
            <a:r>
              <a:rPr lang="en-ID" dirty="0"/>
              <a:t> program </a:t>
            </a:r>
            <a:r>
              <a:rPr lang="en-ID" dirty="0" err="1"/>
              <a:t>kerja</a:t>
            </a:r>
            <a:r>
              <a:rPr lang="en-ID" dirty="0"/>
              <a:t>.</a:t>
            </a:r>
          </a:p>
          <a:p>
            <a:r>
              <a:rPr lang="en-ID" dirty="0"/>
              <a:t>(4)</a:t>
            </a:r>
            <a:r>
              <a:rPr lang="en-ID" dirty="0" err="1"/>
              <a:t>Menjalin</a:t>
            </a:r>
            <a:r>
              <a:rPr lang="en-ID" dirty="0"/>
              <a:t> </a:t>
            </a:r>
            <a:r>
              <a:rPr lang="en-ID" dirty="0" err="1"/>
              <a:t>hubungan</a:t>
            </a:r>
            <a:r>
              <a:rPr lang="en-ID" dirty="0"/>
              <a:t> </a:t>
            </a:r>
            <a:r>
              <a:rPr lang="en-ID" dirty="0" err="1"/>
              <a:t>dengan</a:t>
            </a:r>
            <a:r>
              <a:rPr lang="en-ID" dirty="0"/>
              <a:t> </a:t>
            </a:r>
            <a:r>
              <a:rPr lang="en-ID" dirty="0" err="1"/>
              <a:t>pihak</a:t>
            </a:r>
            <a:r>
              <a:rPr lang="en-ID" dirty="0"/>
              <a:t> </a:t>
            </a:r>
            <a:r>
              <a:rPr lang="en-ID" dirty="0" err="1"/>
              <a:t>eksternal</a:t>
            </a:r>
            <a:r>
              <a:rPr lang="en-ID" dirty="0"/>
              <a:t> </a:t>
            </a:r>
            <a:r>
              <a:rPr lang="en-ID" dirty="0" err="1"/>
              <a:t>seperti</a:t>
            </a:r>
            <a:r>
              <a:rPr lang="en-ID" dirty="0"/>
              <a:t> </a:t>
            </a:r>
            <a:r>
              <a:rPr lang="en-ID" dirty="0" err="1"/>
              <a:t>pemerintah</a:t>
            </a:r>
            <a:r>
              <a:rPr lang="en-ID" dirty="0"/>
              <a:t> </a:t>
            </a:r>
            <a:r>
              <a:rPr lang="en-ID" dirty="0" err="1"/>
              <a:t>atau</a:t>
            </a:r>
            <a:r>
              <a:rPr lang="en-ID" dirty="0"/>
              <a:t> </a:t>
            </a:r>
            <a:r>
              <a:rPr lang="en-ID" dirty="0" err="1"/>
              <a:t>mitra</a:t>
            </a:r>
            <a:r>
              <a:rPr lang="en-ID" dirty="0"/>
              <a:t> </a:t>
            </a:r>
            <a:r>
              <a:rPr lang="en-ID" dirty="0" err="1"/>
              <a:t>usaha</a:t>
            </a:r>
            <a:r>
              <a:rPr lang="en-ID" dirty="0"/>
              <a:t>.</a:t>
            </a:r>
          </a:p>
          <a:p>
            <a:r>
              <a:rPr lang="en-ID" dirty="0"/>
              <a:t>(5)</a:t>
            </a:r>
            <a:r>
              <a:rPr lang="en-ID" dirty="0" err="1"/>
              <a:t>Mengorganisasi</a:t>
            </a:r>
            <a:r>
              <a:rPr lang="en-ID" dirty="0"/>
              <a:t> </a:t>
            </a:r>
            <a:r>
              <a:rPr lang="en-ID" dirty="0" err="1"/>
              <a:t>pengurus</a:t>
            </a:r>
            <a:r>
              <a:rPr lang="en-ID" dirty="0"/>
              <a:t> </a:t>
            </a:r>
            <a:r>
              <a:rPr lang="en-ID" dirty="0" err="1"/>
              <a:t>untuk</a:t>
            </a:r>
            <a:r>
              <a:rPr lang="en-ID" dirty="0"/>
              <a:t> </a:t>
            </a:r>
            <a:r>
              <a:rPr lang="en-ID" dirty="0" err="1"/>
              <a:t>mencapai</a:t>
            </a:r>
            <a:r>
              <a:rPr lang="en-ID" dirty="0"/>
              <a:t> </a:t>
            </a:r>
            <a:r>
              <a:rPr lang="en-ID" dirty="0" err="1"/>
              <a:t>tujuan</a:t>
            </a:r>
            <a:r>
              <a:rPr lang="en-ID" dirty="0"/>
              <a:t> </a:t>
            </a:r>
            <a:r>
              <a:rPr lang="en-ID" dirty="0" err="1"/>
              <a:t>pokdakan</a:t>
            </a:r>
            <a:endParaRPr lang="en-ID" dirty="0"/>
          </a:p>
          <a:p>
            <a:r>
              <a:rPr lang="en-ID"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(6) </a:t>
            </a:r>
            <a:r>
              <a:rPr lang="en-ID"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Mendorong</a:t>
            </a:r>
            <a:r>
              <a:rPr lang="en-ID"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ID"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peningkatan</a:t>
            </a:r>
            <a:r>
              <a:rPr lang="en-ID"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dan </a:t>
            </a:r>
            <a:r>
              <a:rPr lang="en-ID"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keaktifan</a:t>
            </a:r>
            <a:r>
              <a:rPr lang="en-ID"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ID"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partisipasi</a:t>
            </a:r>
            <a:r>
              <a:rPr lang="en-ID"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ID"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perempuan</a:t>
            </a:r>
            <a:r>
              <a:rPr lang="en-ID"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dan </a:t>
            </a:r>
            <a:r>
              <a:rPr lang="en-ID"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kelompok</a:t>
            </a:r>
            <a:r>
              <a:rPr lang="en-ID"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ID"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rentan</a:t>
            </a:r>
            <a:r>
              <a:rPr lang="en-ID"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lain  </a:t>
            </a:r>
            <a:r>
              <a:rPr lang="en-ID"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dalam</a:t>
            </a:r>
            <a:r>
              <a:rPr lang="en-ID"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p>
          <a:p>
            <a:r>
              <a:rPr lang="en-ID"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ID" sz="18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pokdakan</a:t>
            </a:r>
            <a:endParaRPr lang="en-ID" dirty="0"/>
          </a:p>
        </p:txBody>
      </p:sp>
      <p:sp>
        <p:nvSpPr>
          <p:cNvPr id="16" name="TextBox 15">
            <a:extLst>
              <a:ext uri="{FF2B5EF4-FFF2-40B4-BE49-F238E27FC236}">
                <a16:creationId xmlns:a16="http://schemas.microsoft.com/office/drawing/2014/main" id="{AD072358-73D7-476A-903C-C2B92E22DA27}"/>
              </a:ext>
            </a:extLst>
          </p:cNvPr>
          <p:cNvSpPr txBox="1"/>
          <p:nvPr/>
        </p:nvSpPr>
        <p:spPr>
          <a:xfrm>
            <a:off x="643174" y="3122162"/>
            <a:ext cx="9482667" cy="1754326"/>
          </a:xfrm>
          <a:prstGeom prst="rect">
            <a:avLst/>
          </a:prstGeom>
          <a:noFill/>
        </p:spPr>
        <p:txBody>
          <a:bodyPr wrap="square">
            <a:spAutoFit/>
          </a:bodyPr>
          <a:lstStyle/>
          <a:p>
            <a:r>
              <a:rPr lang="en-ID" b="1" dirty="0"/>
              <a:t>2.Sekretaris</a:t>
            </a:r>
          </a:p>
          <a:p>
            <a:r>
              <a:rPr lang="en-ID" dirty="0"/>
              <a:t>(1) </a:t>
            </a:r>
            <a:r>
              <a:rPr lang="en-ID" dirty="0" err="1"/>
              <a:t>Mengelola</a:t>
            </a:r>
            <a:r>
              <a:rPr lang="en-ID" dirty="0"/>
              <a:t> </a:t>
            </a:r>
            <a:r>
              <a:rPr lang="en-ID" dirty="0" err="1"/>
              <a:t>administrasi</a:t>
            </a:r>
            <a:r>
              <a:rPr lang="en-ID" dirty="0"/>
              <a:t> dan </a:t>
            </a:r>
            <a:r>
              <a:rPr lang="en-ID" dirty="0" err="1"/>
              <a:t>dokumentasi</a:t>
            </a:r>
            <a:r>
              <a:rPr lang="en-ID" dirty="0"/>
              <a:t> </a:t>
            </a:r>
            <a:r>
              <a:rPr lang="en-ID" dirty="0" err="1"/>
              <a:t>kelompok</a:t>
            </a:r>
            <a:r>
              <a:rPr lang="en-ID" dirty="0"/>
              <a:t>.</a:t>
            </a:r>
          </a:p>
          <a:p>
            <a:r>
              <a:rPr lang="en-ID" dirty="0"/>
              <a:t>(2) Menyusun agenda </a:t>
            </a:r>
            <a:r>
              <a:rPr lang="en-ID" dirty="0" err="1"/>
              <a:t>rapat</a:t>
            </a:r>
            <a:r>
              <a:rPr lang="en-ID" dirty="0"/>
              <a:t> dan </a:t>
            </a:r>
            <a:r>
              <a:rPr lang="en-ID" dirty="0" err="1"/>
              <a:t>mencatat</a:t>
            </a:r>
            <a:r>
              <a:rPr lang="en-ID" dirty="0"/>
              <a:t> </a:t>
            </a:r>
            <a:r>
              <a:rPr lang="en-ID" dirty="0" err="1"/>
              <a:t>hasil</a:t>
            </a:r>
            <a:r>
              <a:rPr lang="en-ID" dirty="0"/>
              <a:t> </a:t>
            </a:r>
            <a:r>
              <a:rPr lang="en-ID" dirty="0" err="1"/>
              <a:t>rapat</a:t>
            </a:r>
            <a:r>
              <a:rPr lang="en-ID" dirty="0"/>
              <a:t>.</a:t>
            </a:r>
          </a:p>
          <a:p>
            <a:r>
              <a:rPr lang="en-ID" dirty="0"/>
              <a:t>(3) </a:t>
            </a:r>
            <a:r>
              <a:rPr lang="en-ID" dirty="0" err="1"/>
              <a:t>Menangani</a:t>
            </a:r>
            <a:r>
              <a:rPr lang="en-ID" dirty="0"/>
              <a:t> </a:t>
            </a:r>
            <a:r>
              <a:rPr lang="en-ID" dirty="0" err="1"/>
              <a:t>korespondensi</a:t>
            </a:r>
            <a:r>
              <a:rPr lang="en-ID" dirty="0"/>
              <a:t> dan </a:t>
            </a:r>
            <a:r>
              <a:rPr lang="en-ID" dirty="0" err="1"/>
              <a:t>komunikasi</a:t>
            </a:r>
            <a:r>
              <a:rPr lang="en-ID" dirty="0"/>
              <a:t> internal </a:t>
            </a:r>
            <a:r>
              <a:rPr lang="en-ID" dirty="0" err="1"/>
              <a:t>maupun</a:t>
            </a:r>
            <a:r>
              <a:rPr lang="en-ID" dirty="0"/>
              <a:t> </a:t>
            </a:r>
            <a:r>
              <a:rPr lang="en-ID" dirty="0" err="1"/>
              <a:t>eksternal</a:t>
            </a:r>
            <a:r>
              <a:rPr lang="en-ID" dirty="0"/>
              <a:t>.</a:t>
            </a:r>
          </a:p>
          <a:p>
            <a:r>
              <a:rPr lang="en-ID" dirty="0"/>
              <a:t>(4) </a:t>
            </a:r>
            <a:r>
              <a:rPr lang="en-ID" dirty="0" err="1"/>
              <a:t>Menyimpan</a:t>
            </a:r>
            <a:r>
              <a:rPr lang="en-ID" dirty="0"/>
              <a:t> </a:t>
            </a:r>
            <a:r>
              <a:rPr lang="en-ID" dirty="0" err="1"/>
              <a:t>arsip</a:t>
            </a:r>
            <a:r>
              <a:rPr lang="en-ID" dirty="0"/>
              <a:t> </a:t>
            </a:r>
            <a:r>
              <a:rPr lang="en-ID" dirty="0" err="1"/>
              <a:t>penting</a:t>
            </a:r>
            <a:r>
              <a:rPr lang="en-ID" dirty="0"/>
              <a:t> </a:t>
            </a:r>
            <a:r>
              <a:rPr lang="en-ID" dirty="0" err="1"/>
              <a:t>kelompok</a:t>
            </a:r>
            <a:endParaRPr lang="en-ID" dirty="0"/>
          </a:p>
          <a:p>
            <a:r>
              <a:rPr lang="en-ID" dirty="0"/>
              <a:t>(5) </a:t>
            </a:r>
            <a:r>
              <a:rPr lang="en-ID" dirty="0" err="1"/>
              <a:t>Membantu</a:t>
            </a:r>
            <a:r>
              <a:rPr lang="en-ID" dirty="0"/>
              <a:t> </a:t>
            </a:r>
            <a:r>
              <a:rPr lang="en-ID" dirty="0" err="1"/>
              <a:t>ketua</a:t>
            </a:r>
            <a:r>
              <a:rPr lang="en-ID" dirty="0"/>
              <a:t> dan </a:t>
            </a:r>
            <a:r>
              <a:rPr lang="en-ID" dirty="0" err="1"/>
              <a:t>bekerja</a:t>
            </a:r>
            <a:r>
              <a:rPr lang="en-ID" dirty="0"/>
              <a:t> </a:t>
            </a:r>
            <a:r>
              <a:rPr lang="en-ID" dirty="0" err="1"/>
              <a:t>sama</a:t>
            </a:r>
            <a:r>
              <a:rPr lang="en-ID" dirty="0"/>
              <a:t> </a:t>
            </a:r>
            <a:r>
              <a:rPr lang="en-ID" dirty="0" err="1"/>
              <a:t>dengan</a:t>
            </a:r>
            <a:r>
              <a:rPr lang="en-ID" dirty="0"/>
              <a:t> </a:t>
            </a:r>
            <a:r>
              <a:rPr lang="en-ID" dirty="0" err="1"/>
              <a:t>pengurus</a:t>
            </a:r>
            <a:r>
              <a:rPr lang="en-ID" dirty="0"/>
              <a:t> lain </a:t>
            </a:r>
            <a:r>
              <a:rPr lang="en-ID" dirty="0" err="1"/>
              <a:t>untuk</a:t>
            </a:r>
            <a:r>
              <a:rPr lang="en-ID" dirty="0"/>
              <a:t> </a:t>
            </a:r>
            <a:r>
              <a:rPr lang="en-ID" dirty="0" err="1"/>
              <a:t>mencapai</a:t>
            </a:r>
            <a:r>
              <a:rPr lang="en-ID" dirty="0"/>
              <a:t> </a:t>
            </a:r>
            <a:r>
              <a:rPr lang="en-ID" dirty="0" err="1"/>
              <a:t>tujuan</a:t>
            </a:r>
            <a:r>
              <a:rPr lang="en-ID" dirty="0"/>
              <a:t> </a:t>
            </a:r>
            <a:r>
              <a:rPr lang="en-ID" dirty="0" err="1"/>
              <a:t>pokdakan</a:t>
            </a:r>
            <a:endParaRPr lang="en-ID" dirty="0"/>
          </a:p>
        </p:txBody>
      </p:sp>
      <p:sp>
        <p:nvSpPr>
          <p:cNvPr id="23" name="TextBox 22">
            <a:extLst>
              <a:ext uri="{FF2B5EF4-FFF2-40B4-BE49-F238E27FC236}">
                <a16:creationId xmlns:a16="http://schemas.microsoft.com/office/drawing/2014/main" id="{02E840E4-6828-D310-00E6-C414EABB150E}"/>
              </a:ext>
            </a:extLst>
          </p:cNvPr>
          <p:cNvSpPr txBox="1"/>
          <p:nvPr/>
        </p:nvSpPr>
        <p:spPr>
          <a:xfrm>
            <a:off x="643174" y="4917628"/>
            <a:ext cx="9584559" cy="1754326"/>
          </a:xfrm>
          <a:prstGeom prst="rect">
            <a:avLst/>
          </a:prstGeom>
          <a:noFill/>
        </p:spPr>
        <p:txBody>
          <a:bodyPr wrap="square">
            <a:spAutoFit/>
          </a:bodyPr>
          <a:lstStyle/>
          <a:p>
            <a:r>
              <a:rPr lang="en-ID" b="1" dirty="0"/>
              <a:t>3. </a:t>
            </a:r>
            <a:r>
              <a:rPr lang="en-ID" b="1" dirty="0" err="1"/>
              <a:t>Bendahara</a:t>
            </a:r>
            <a:r>
              <a:rPr lang="en-ID" b="1" dirty="0"/>
              <a:t>/</a:t>
            </a:r>
            <a:r>
              <a:rPr lang="en-ID" b="1" dirty="0" err="1"/>
              <a:t>Keuangan</a:t>
            </a:r>
            <a:endParaRPr lang="en-ID" b="1" dirty="0"/>
          </a:p>
          <a:p>
            <a:r>
              <a:rPr lang="en-ID" dirty="0"/>
              <a:t>(1) </a:t>
            </a:r>
            <a:r>
              <a:rPr lang="en-ID" dirty="0" err="1"/>
              <a:t>Mengelola</a:t>
            </a:r>
            <a:r>
              <a:rPr lang="en-ID" dirty="0"/>
              <a:t> </a:t>
            </a:r>
            <a:r>
              <a:rPr lang="en-ID" dirty="0" err="1"/>
              <a:t>keuangan</a:t>
            </a:r>
            <a:r>
              <a:rPr lang="en-ID" dirty="0"/>
              <a:t> </a:t>
            </a:r>
            <a:r>
              <a:rPr lang="en-ID" dirty="0" err="1"/>
              <a:t>kelompok</a:t>
            </a:r>
            <a:r>
              <a:rPr lang="en-ID" dirty="0"/>
              <a:t>, </a:t>
            </a:r>
            <a:r>
              <a:rPr lang="en-ID" dirty="0" err="1"/>
              <a:t>termasuk</a:t>
            </a:r>
            <a:r>
              <a:rPr lang="en-ID" dirty="0"/>
              <a:t> </a:t>
            </a:r>
            <a:r>
              <a:rPr lang="en-ID" dirty="0" err="1"/>
              <a:t>pencatatan</a:t>
            </a:r>
            <a:r>
              <a:rPr lang="en-ID" dirty="0"/>
              <a:t> </a:t>
            </a:r>
            <a:r>
              <a:rPr lang="en-ID" dirty="0" err="1"/>
              <a:t>pemasukan</a:t>
            </a:r>
            <a:r>
              <a:rPr lang="en-ID" dirty="0"/>
              <a:t> dan </a:t>
            </a:r>
            <a:r>
              <a:rPr lang="en-ID" dirty="0" err="1"/>
              <a:t>pengeluaran</a:t>
            </a:r>
            <a:r>
              <a:rPr lang="en-ID" dirty="0"/>
              <a:t>.</a:t>
            </a:r>
          </a:p>
          <a:p>
            <a:r>
              <a:rPr lang="en-ID" dirty="0"/>
              <a:t>(2) Menyusun </a:t>
            </a:r>
            <a:r>
              <a:rPr lang="en-ID" dirty="0" err="1"/>
              <a:t>laporan</a:t>
            </a:r>
            <a:r>
              <a:rPr lang="en-ID" dirty="0"/>
              <a:t> </a:t>
            </a:r>
            <a:r>
              <a:rPr lang="en-ID" dirty="0" err="1"/>
              <a:t>keuangan</a:t>
            </a:r>
            <a:r>
              <a:rPr lang="en-ID" dirty="0"/>
              <a:t> </a:t>
            </a:r>
            <a:r>
              <a:rPr lang="en-ID" dirty="0" err="1"/>
              <a:t>secara</a:t>
            </a:r>
            <a:r>
              <a:rPr lang="en-ID" dirty="0"/>
              <a:t> </a:t>
            </a:r>
            <a:r>
              <a:rPr lang="en-ID" dirty="0" err="1"/>
              <a:t>berkala</a:t>
            </a:r>
            <a:r>
              <a:rPr lang="en-ID" dirty="0"/>
              <a:t>.</a:t>
            </a:r>
          </a:p>
          <a:p>
            <a:r>
              <a:rPr lang="en-ID" dirty="0"/>
              <a:t>(3) </a:t>
            </a:r>
            <a:r>
              <a:rPr lang="en-ID" dirty="0" err="1"/>
              <a:t>Mengatur</a:t>
            </a:r>
            <a:r>
              <a:rPr lang="en-ID" dirty="0"/>
              <a:t> </a:t>
            </a:r>
            <a:r>
              <a:rPr lang="en-ID" dirty="0" err="1"/>
              <a:t>penggunaan</a:t>
            </a:r>
            <a:r>
              <a:rPr lang="en-ID" dirty="0"/>
              <a:t> dana agar </a:t>
            </a:r>
            <a:r>
              <a:rPr lang="en-ID" dirty="0" err="1"/>
              <a:t>sesuai</a:t>
            </a:r>
            <a:r>
              <a:rPr lang="en-ID" dirty="0"/>
              <a:t> </a:t>
            </a:r>
            <a:r>
              <a:rPr lang="en-ID" dirty="0" err="1"/>
              <a:t>dengan</a:t>
            </a:r>
            <a:r>
              <a:rPr lang="en-ID" dirty="0"/>
              <a:t> </a:t>
            </a:r>
            <a:r>
              <a:rPr lang="en-ID" dirty="0" err="1"/>
              <a:t>anggaran</a:t>
            </a:r>
            <a:r>
              <a:rPr lang="en-ID" dirty="0"/>
              <a:t>.</a:t>
            </a:r>
          </a:p>
          <a:p>
            <a:r>
              <a:rPr lang="en-ID" dirty="0"/>
              <a:t>(4) </a:t>
            </a:r>
            <a:r>
              <a:rPr lang="en-ID" dirty="0" err="1"/>
              <a:t>Bertanggung</a:t>
            </a:r>
            <a:r>
              <a:rPr lang="en-ID" dirty="0"/>
              <a:t> </a:t>
            </a:r>
            <a:r>
              <a:rPr lang="en-ID" dirty="0" err="1"/>
              <a:t>jawab</a:t>
            </a:r>
            <a:r>
              <a:rPr lang="en-ID" dirty="0"/>
              <a:t> </a:t>
            </a:r>
            <a:r>
              <a:rPr lang="en-ID" dirty="0" err="1"/>
              <a:t>atas</a:t>
            </a:r>
            <a:r>
              <a:rPr lang="en-ID" dirty="0"/>
              <a:t> </a:t>
            </a:r>
            <a:r>
              <a:rPr lang="en-ID" dirty="0" err="1"/>
              <a:t>transparansi</a:t>
            </a:r>
            <a:r>
              <a:rPr lang="en-ID" dirty="0"/>
              <a:t> </a:t>
            </a:r>
            <a:r>
              <a:rPr lang="en-ID" dirty="0" err="1"/>
              <a:t>keuangan</a:t>
            </a:r>
            <a:r>
              <a:rPr lang="en-ID" dirty="0"/>
              <a:t> </a:t>
            </a:r>
            <a:r>
              <a:rPr lang="en-ID" dirty="0" err="1"/>
              <a:t>kelompok</a:t>
            </a:r>
            <a:endParaRPr lang="en-ID" dirty="0"/>
          </a:p>
          <a:p>
            <a:r>
              <a:rPr lang="en-ID" dirty="0"/>
              <a:t>(5) </a:t>
            </a:r>
            <a:r>
              <a:rPr lang="en-ID" dirty="0" err="1"/>
              <a:t>Membantu</a:t>
            </a:r>
            <a:r>
              <a:rPr lang="en-ID" dirty="0"/>
              <a:t> </a:t>
            </a:r>
            <a:r>
              <a:rPr lang="en-ID" dirty="0" err="1"/>
              <a:t>ketua</a:t>
            </a:r>
            <a:r>
              <a:rPr lang="en-ID" dirty="0"/>
              <a:t> dan </a:t>
            </a:r>
            <a:r>
              <a:rPr lang="en-ID" dirty="0" err="1"/>
              <a:t>bekerja</a:t>
            </a:r>
            <a:r>
              <a:rPr lang="en-ID" dirty="0"/>
              <a:t> </a:t>
            </a:r>
            <a:r>
              <a:rPr lang="en-ID" dirty="0" err="1"/>
              <a:t>sama</a:t>
            </a:r>
            <a:r>
              <a:rPr lang="en-ID" dirty="0"/>
              <a:t> </a:t>
            </a:r>
            <a:r>
              <a:rPr lang="en-ID" dirty="0" err="1"/>
              <a:t>dengan</a:t>
            </a:r>
            <a:r>
              <a:rPr lang="en-ID" dirty="0"/>
              <a:t> </a:t>
            </a:r>
            <a:r>
              <a:rPr lang="en-ID" dirty="0" err="1"/>
              <a:t>pengurus</a:t>
            </a:r>
            <a:r>
              <a:rPr lang="en-ID" dirty="0"/>
              <a:t> lain </a:t>
            </a:r>
            <a:r>
              <a:rPr lang="en-ID" dirty="0" err="1"/>
              <a:t>untuk</a:t>
            </a:r>
            <a:r>
              <a:rPr lang="en-ID" dirty="0"/>
              <a:t> </a:t>
            </a:r>
            <a:r>
              <a:rPr lang="en-ID" dirty="0" err="1"/>
              <a:t>mencapai</a:t>
            </a:r>
            <a:r>
              <a:rPr lang="en-ID" dirty="0"/>
              <a:t> </a:t>
            </a:r>
            <a:r>
              <a:rPr lang="en-ID" dirty="0" err="1"/>
              <a:t>tujuan</a:t>
            </a:r>
            <a:r>
              <a:rPr lang="en-ID" dirty="0"/>
              <a:t> </a:t>
            </a:r>
            <a:r>
              <a:rPr lang="en-ID" dirty="0" err="1"/>
              <a:t>pokdakan</a:t>
            </a:r>
            <a:endParaRPr lang="en-ID" dirty="0"/>
          </a:p>
        </p:txBody>
      </p:sp>
    </p:spTree>
    <p:extLst>
      <p:ext uri="{BB962C8B-B14F-4D97-AF65-F5344CB8AC3E}">
        <p14:creationId xmlns:p14="http://schemas.microsoft.com/office/powerpoint/2010/main" val="3960940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8DA08-1ADB-E385-D421-39B15E4EBDEC}"/>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1AAB7BBF-617F-50F3-E115-4558A6082CD9}"/>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4D80729F-A1AA-C1D7-384A-92073767D532}"/>
              </a:ext>
            </a:extLst>
          </p:cNvPr>
          <p:cNvSpPr>
            <a:spLocks noGrp="1"/>
          </p:cNvSpPr>
          <p:nvPr>
            <p:ph type="title"/>
          </p:nvPr>
        </p:nvSpPr>
        <p:spPr>
          <a:xfrm>
            <a:off x="2751082" y="186046"/>
            <a:ext cx="7976185" cy="543999"/>
          </a:xfrm>
          <a:solidFill>
            <a:schemeClr val="accent1">
              <a:lumMod val="40000"/>
              <a:lumOff val="60000"/>
            </a:schemeClr>
          </a:solidFill>
        </p:spPr>
        <p:txBody>
          <a:bodyPr>
            <a:normAutofit fontScale="90000"/>
          </a:bodyPr>
          <a:lstStyle/>
          <a:p>
            <a:pPr algn="ctr"/>
            <a:br>
              <a:rPr lang="fi-FI" sz="2900" b="1" dirty="0">
                <a:latin typeface="Quattrocento Sans" panose="020B0502050000020003" pitchFamily="34" charset="0"/>
              </a:rPr>
            </a:br>
            <a:r>
              <a:rPr lang="fi-FI" sz="2900" b="1" dirty="0">
                <a:latin typeface="Segoe UI Black" panose="020B0A02040204020203" pitchFamily="34" charset="0"/>
                <a:ea typeface="Segoe UI Black" panose="020B0A02040204020203" pitchFamily="34" charset="0"/>
              </a:rPr>
              <a:t>Tugas Pengurus Pokdakan Lanjutan</a:t>
            </a:r>
            <a:br>
              <a:rPr lang="fi-FI" sz="2900" b="1" dirty="0">
                <a:latin typeface="Segoe UI Black" panose="020B0A02040204020203" pitchFamily="34" charset="0"/>
                <a:ea typeface="Segoe UI Black" panose="020B0A02040204020203" pitchFamily="34" charset="0"/>
              </a:rPr>
            </a:br>
            <a:endParaRPr lang="en-ID" sz="2900" b="1" dirty="0">
              <a:latin typeface="Segoe UI Black" panose="020B0A02040204020203" pitchFamily="34" charset="0"/>
              <a:ea typeface="Segoe UI Black" panose="020B0A020402040202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6F599EE3-DDAA-9E3A-091F-1B461DF3A0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6DF54BF-62DB-0252-14BD-56E42202CEA4}"/>
              </a:ext>
            </a:extLst>
          </p:cNvPr>
          <p:cNvSpPr txBox="1"/>
          <p:nvPr/>
        </p:nvSpPr>
        <p:spPr>
          <a:xfrm>
            <a:off x="194733" y="1526613"/>
            <a:ext cx="11709400" cy="3693319"/>
          </a:xfrm>
          <a:prstGeom prst="rect">
            <a:avLst/>
          </a:prstGeom>
          <a:noFill/>
        </p:spPr>
        <p:txBody>
          <a:bodyPr wrap="square">
            <a:spAutoFit/>
          </a:bodyPr>
          <a:lstStyle/>
          <a:p>
            <a:r>
              <a:rPr lang="en-ID" b="1" dirty="0"/>
              <a:t>4. </a:t>
            </a:r>
            <a:r>
              <a:rPr lang="en-ID" b="1" dirty="0" err="1"/>
              <a:t>Seksi</a:t>
            </a:r>
            <a:r>
              <a:rPr lang="en-ID" b="1" dirty="0"/>
              <a:t> </a:t>
            </a:r>
            <a:r>
              <a:rPr lang="en-ID" b="1" dirty="0" err="1"/>
              <a:t>Pemasaran</a:t>
            </a:r>
            <a:r>
              <a:rPr lang="en-ID" b="1" dirty="0"/>
              <a:t>/</a:t>
            </a:r>
            <a:r>
              <a:rPr lang="en-ID" b="1" dirty="0" err="1"/>
              <a:t>Kemitraan</a:t>
            </a:r>
            <a:r>
              <a:rPr lang="en-ID" b="1" dirty="0"/>
              <a:t> </a:t>
            </a:r>
          </a:p>
          <a:p>
            <a:endParaRPr lang="en-ID" dirty="0"/>
          </a:p>
          <a:p>
            <a:pPr marL="342900" indent="-342900">
              <a:buAutoNum type="arabicParenBoth"/>
            </a:pPr>
            <a:r>
              <a:rPr lang="en-ID" b="1" dirty="0" err="1"/>
              <a:t>Pemasaran</a:t>
            </a:r>
            <a:r>
              <a:rPr lang="en-ID" b="1" dirty="0"/>
              <a:t> </a:t>
            </a:r>
            <a:r>
              <a:rPr lang="en-ID" b="1" dirty="0" err="1"/>
              <a:t>Produk</a:t>
            </a:r>
            <a:r>
              <a:rPr lang="en-ID" dirty="0"/>
              <a:t>: </a:t>
            </a:r>
            <a:r>
              <a:rPr lang="en-ID" dirty="0" err="1"/>
              <a:t>Merancang</a:t>
            </a:r>
            <a:r>
              <a:rPr lang="en-ID" dirty="0"/>
              <a:t> strategi </a:t>
            </a:r>
            <a:r>
              <a:rPr lang="en-ID" dirty="0" err="1"/>
              <a:t>untuk</a:t>
            </a:r>
            <a:r>
              <a:rPr lang="en-ID" dirty="0"/>
              <a:t> </a:t>
            </a:r>
            <a:r>
              <a:rPr lang="en-ID" dirty="0" err="1"/>
              <a:t>memasarkan</a:t>
            </a:r>
            <a:r>
              <a:rPr lang="en-ID" dirty="0"/>
              <a:t> </a:t>
            </a:r>
            <a:r>
              <a:rPr lang="en-ID" dirty="0" err="1"/>
              <a:t>hasil</a:t>
            </a:r>
            <a:r>
              <a:rPr lang="en-ID" dirty="0"/>
              <a:t> </a:t>
            </a:r>
            <a:r>
              <a:rPr lang="en-ID" dirty="0" err="1"/>
              <a:t>budi</a:t>
            </a:r>
            <a:r>
              <a:rPr lang="en-ID" dirty="0"/>
              <a:t> </a:t>
            </a:r>
            <a:r>
              <a:rPr lang="en-ID" dirty="0" err="1"/>
              <a:t>daya</a:t>
            </a:r>
            <a:r>
              <a:rPr lang="en-ID" dirty="0"/>
              <a:t> </a:t>
            </a:r>
            <a:r>
              <a:rPr lang="en-ID" dirty="0" err="1"/>
              <a:t>udang</a:t>
            </a:r>
            <a:r>
              <a:rPr lang="en-ID" dirty="0"/>
              <a:t>, </a:t>
            </a:r>
            <a:r>
              <a:rPr lang="en-ID" dirty="0" err="1"/>
              <a:t>seperti</a:t>
            </a:r>
            <a:r>
              <a:rPr lang="en-ID" dirty="0"/>
              <a:t> </a:t>
            </a:r>
            <a:r>
              <a:rPr lang="en-ID" dirty="0" err="1"/>
              <a:t>membangun</a:t>
            </a:r>
            <a:r>
              <a:rPr lang="en-ID" dirty="0"/>
              <a:t> </a:t>
            </a:r>
            <a:r>
              <a:rPr lang="en-ID" dirty="0" err="1"/>
              <a:t>jaringan</a:t>
            </a:r>
            <a:r>
              <a:rPr lang="en-ID" dirty="0"/>
              <a:t>   </a:t>
            </a:r>
          </a:p>
          <a:p>
            <a:r>
              <a:rPr lang="en-ID" dirty="0"/>
              <a:t>       </a:t>
            </a:r>
            <a:r>
              <a:rPr lang="en-ID" dirty="0" err="1"/>
              <a:t>pelanggan</a:t>
            </a:r>
            <a:r>
              <a:rPr lang="en-ID" dirty="0"/>
              <a:t>/</a:t>
            </a:r>
            <a:r>
              <a:rPr lang="en-ID" dirty="0" err="1"/>
              <a:t>pengepul</a:t>
            </a:r>
            <a:r>
              <a:rPr lang="en-ID" dirty="0"/>
              <a:t>, </a:t>
            </a:r>
            <a:r>
              <a:rPr lang="en-ID" dirty="0" err="1"/>
              <a:t>memperluas</a:t>
            </a:r>
            <a:r>
              <a:rPr lang="en-ID" dirty="0"/>
              <a:t> pasar, dan </a:t>
            </a:r>
            <a:r>
              <a:rPr lang="en-ID" dirty="0" err="1"/>
              <a:t>meningkatkan</a:t>
            </a:r>
            <a:r>
              <a:rPr lang="en-ID" dirty="0"/>
              <a:t> </a:t>
            </a:r>
            <a:r>
              <a:rPr lang="en-ID" dirty="0" err="1"/>
              <a:t>daya</a:t>
            </a:r>
            <a:r>
              <a:rPr lang="en-ID" dirty="0"/>
              <a:t> </a:t>
            </a:r>
            <a:r>
              <a:rPr lang="en-ID" dirty="0" err="1"/>
              <a:t>tarik</a:t>
            </a:r>
            <a:r>
              <a:rPr lang="en-ID" dirty="0"/>
              <a:t> </a:t>
            </a:r>
            <a:r>
              <a:rPr lang="en-ID" dirty="0" err="1"/>
              <a:t>produk</a:t>
            </a:r>
            <a:r>
              <a:rPr lang="en-ID" dirty="0"/>
              <a:t> </a:t>
            </a:r>
            <a:r>
              <a:rPr lang="en-ID" dirty="0" err="1"/>
              <a:t>melalui</a:t>
            </a:r>
            <a:r>
              <a:rPr lang="en-ID" dirty="0"/>
              <a:t> branding </a:t>
            </a:r>
            <a:r>
              <a:rPr lang="en-ID" dirty="0" err="1"/>
              <a:t>atau</a:t>
            </a:r>
            <a:r>
              <a:rPr lang="en-ID" dirty="0"/>
              <a:t> </a:t>
            </a:r>
            <a:r>
              <a:rPr lang="en-ID" dirty="0" err="1"/>
              <a:t>promosi</a:t>
            </a:r>
            <a:r>
              <a:rPr lang="en-ID" dirty="0"/>
              <a:t>.</a:t>
            </a:r>
          </a:p>
          <a:p>
            <a:r>
              <a:rPr lang="en-ID" dirty="0"/>
              <a:t>(2)  </a:t>
            </a:r>
            <a:r>
              <a:rPr lang="en-ID" b="1" dirty="0" err="1"/>
              <a:t>Kemitraan</a:t>
            </a:r>
            <a:r>
              <a:rPr lang="en-ID" dirty="0"/>
              <a:t>: </a:t>
            </a:r>
            <a:r>
              <a:rPr lang="en-ID" dirty="0" err="1"/>
              <a:t>Menjalin</a:t>
            </a:r>
            <a:r>
              <a:rPr lang="en-ID" dirty="0"/>
              <a:t> </a:t>
            </a:r>
            <a:r>
              <a:rPr lang="en-ID" dirty="0" err="1"/>
              <a:t>hubungan</a:t>
            </a:r>
            <a:r>
              <a:rPr lang="en-ID" dirty="0"/>
              <a:t> </a:t>
            </a:r>
            <a:r>
              <a:rPr lang="en-ID" dirty="0" err="1"/>
              <a:t>dengan</a:t>
            </a:r>
            <a:r>
              <a:rPr lang="en-ID" dirty="0"/>
              <a:t> </a:t>
            </a:r>
            <a:r>
              <a:rPr lang="en-ID" dirty="0" err="1"/>
              <a:t>pihak-pihak</a:t>
            </a:r>
            <a:r>
              <a:rPr lang="en-ID" dirty="0"/>
              <a:t> </a:t>
            </a:r>
            <a:r>
              <a:rPr lang="en-ID" dirty="0" err="1"/>
              <a:t>luar</a:t>
            </a:r>
            <a:r>
              <a:rPr lang="en-ID" dirty="0"/>
              <a:t>, </a:t>
            </a:r>
            <a:r>
              <a:rPr lang="en-ID" dirty="0" err="1"/>
              <a:t>seperti</a:t>
            </a:r>
            <a:r>
              <a:rPr lang="en-ID" dirty="0"/>
              <a:t> </a:t>
            </a:r>
            <a:r>
              <a:rPr lang="en-ID" dirty="0" err="1"/>
              <a:t>distributor,benih</a:t>
            </a:r>
            <a:r>
              <a:rPr lang="en-ID" dirty="0"/>
              <a:t>, </a:t>
            </a:r>
            <a:r>
              <a:rPr lang="en-ID" dirty="0" err="1"/>
              <a:t>pakan</a:t>
            </a:r>
            <a:r>
              <a:rPr lang="en-ID" dirty="0"/>
              <a:t>, </a:t>
            </a:r>
            <a:r>
              <a:rPr lang="en-ID" dirty="0" err="1"/>
              <a:t>saprotan</a:t>
            </a:r>
            <a:r>
              <a:rPr lang="en-ID" dirty="0"/>
              <a:t>,  </a:t>
            </a:r>
            <a:r>
              <a:rPr lang="en-ID" dirty="0" err="1"/>
              <a:t>pemasok</a:t>
            </a:r>
            <a:r>
              <a:rPr lang="en-ID" dirty="0"/>
              <a:t>, </a:t>
            </a:r>
            <a:r>
              <a:rPr lang="en-ID" dirty="0" err="1"/>
              <a:t>koperasi</a:t>
            </a:r>
            <a:r>
              <a:rPr lang="en-ID" dirty="0"/>
              <a:t>, </a:t>
            </a:r>
          </a:p>
          <a:p>
            <a:r>
              <a:rPr lang="en-ID" dirty="0"/>
              <a:t>      </a:t>
            </a:r>
            <a:r>
              <a:rPr lang="en-ID" dirty="0" err="1"/>
              <a:t>atau</a:t>
            </a:r>
            <a:r>
              <a:rPr lang="en-ID" dirty="0"/>
              <a:t> </a:t>
            </a:r>
            <a:r>
              <a:rPr lang="en-ID" dirty="0" err="1"/>
              <a:t>lembaga</a:t>
            </a:r>
            <a:r>
              <a:rPr lang="en-ID" dirty="0"/>
              <a:t> </a:t>
            </a:r>
            <a:r>
              <a:rPr lang="en-ID" dirty="0" err="1"/>
              <a:t>pemerintah</a:t>
            </a:r>
            <a:r>
              <a:rPr lang="en-ID" dirty="0"/>
              <a:t>, </a:t>
            </a:r>
            <a:r>
              <a:rPr lang="en-ID" dirty="0" err="1"/>
              <a:t>untuk</a:t>
            </a:r>
            <a:r>
              <a:rPr lang="en-ID" dirty="0"/>
              <a:t> </a:t>
            </a:r>
            <a:r>
              <a:rPr lang="en-ID" dirty="0" err="1"/>
              <a:t>mendukung</a:t>
            </a:r>
            <a:r>
              <a:rPr lang="en-ID" dirty="0"/>
              <a:t> </a:t>
            </a:r>
            <a:r>
              <a:rPr lang="en-ID" dirty="0" err="1"/>
              <a:t>keberlanjutan</a:t>
            </a:r>
            <a:r>
              <a:rPr lang="en-ID" dirty="0"/>
              <a:t> </a:t>
            </a:r>
            <a:r>
              <a:rPr lang="en-ID" dirty="0" err="1"/>
              <a:t>usaha</a:t>
            </a:r>
            <a:r>
              <a:rPr lang="en-ID" dirty="0"/>
              <a:t> </a:t>
            </a:r>
            <a:r>
              <a:rPr lang="en-ID" dirty="0" err="1"/>
              <a:t>budi</a:t>
            </a:r>
            <a:r>
              <a:rPr lang="en-ID" dirty="0"/>
              <a:t> </a:t>
            </a:r>
            <a:r>
              <a:rPr lang="en-ID" dirty="0" err="1"/>
              <a:t>daya</a:t>
            </a:r>
            <a:r>
              <a:rPr lang="en-ID" dirty="0"/>
              <a:t> </a:t>
            </a:r>
            <a:r>
              <a:rPr lang="en-ID" dirty="0" err="1"/>
              <a:t>udang</a:t>
            </a:r>
            <a:r>
              <a:rPr lang="en-ID" dirty="0"/>
              <a:t>.</a:t>
            </a:r>
          </a:p>
          <a:p>
            <a:r>
              <a:rPr lang="en-ID" dirty="0"/>
              <a:t>(3) </a:t>
            </a:r>
            <a:r>
              <a:rPr lang="en-ID" b="1" dirty="0" err="1"/>
              <a:t>Negosiasi</a:t>
            </a:r>
            <a:r>
              <a:rPr lang="en-ID" b="1" dirty="0"/>
              <a:t> Harga dan </a:t>
            </a:r>
            <a:r>
              <a:rPr lang="en-ID" b="1" dirty="0" err="1"/>
              <a:t>Kontrak</a:t>
            </a:r>
            <a:r>
              <a:rPr lang="en-ID" dirty="0"/>
              <a:t>: </a:t>
            </a:r>
            <a:r>
              <a:rPr lang="en-ID" dirty="0" err="1"/>
              <a:t>Berperan</a:t>
            </a:r>
            <a:r>
              <a:rPr lang="en-ID" dirty="0"/>
              <a:t> </a:t>
            </a:r>
            <a:r>
              <a:rPr lang="en-ID" dirty="0" err="1"/>
              <a:t>dalam</a:t>
            </a:r>
            <a:r>
              <a:rPr lang="en-ID" dirty="0"/>
              <a:t> </a:t>
            </a:r>
            <a:r>
              <a:rPr lang="en-ID" dirty="0" err="1"/>
              <a:t>menetapkan</a:t>
            </a:r>
            <a:r>
              <a:rPr lang="en-ID" dirty="0"/>
              <a:t> </a:t>
            </a:r>
            <a:r>
              <a:rPr lang="en-ID" dirty="0" err="1"/>
              <a:t>harga</a:t>
            </a:r>
            <a:r>
              <a:rPr lang="en-ID" dirty="0"/>
              <a:t> </a:t>
            </a:r>
            <a:r>
              <a:rPr lang="en-ID" dirty="0" err="1"/>
              <a:t>jual</a:t>
            </a:r>
            <a:r>
              <a:rPr lang="en-ID" dirty="0"/>
              <a:t> yang </a:t>
            </a:r>
            <a:r>
              <a:rPr lang="en-ID" dirty="0" err="1"/>
              <a:t>kompetitif</a:t>
            </a:r>
            <a:r>
              <a:rPr lang="en-ID" dirty="0"/>
              <a:t> dan </a:t>
            </a:r>
            <a:r>
              <a:rPr lang="en-ID" dirty="0" err="1"/>
              <a:t>mengatur</a:t>
            </a:r>
            <a:r>
              <a:rPr lang="en-ID" dirty="0"/>
              <a:t> </a:t>
            </a:r>
            <a:r>
              <a:rPr lang="en-ID" dirty="0" err="1"/>
              <a:t>kontrak</a:t>
            </a:r>
            <a:r>
              <a:rPr lang="en-ID" dirty="0"/>
              <a:t> </a:t>
            </a:r>
            <a:r>
              <a:rPr lang="en-ID" dirty="0" err="1"/>
              <a:t>kerja</a:t>
            </a:r>
            <a:r>
              <a:rPr lang="en-ID" dirty="0"/>
              <a:t> </a:t>
            </a:r>
            <a:r>
              <a:rPr lang="en-ID" dirty="0" err="1"/>
              <a:t>sama</a:t>
            </a:r>
            <a:r>
              <a:rPr lang="en-ID" dirty="0"/>
              <a:t> </a:t>
            </a:r>
          </a:p>
          <a:p>
            <a:r>
              <a:rPr lang="en-ID" dirty="0"/>
              <a:t>      </a:t>
            </a:r>
            <a:r>
              <a:rPr lang="en-ID" dirty="0" err="1"/>
              <a:t>dengan</a:t>
            </a:r>
            <a:r>
              <a:rPr lang="en-ID" dirty="0"/>
              <a:t> </a:t>
            </a:r>
            <a:r>
              <a:rPr lang="en-ID" dirty="0" err="1"/>
              <a:t>mitra</a:t>
            </a:r>
            <a:r>
              <a:rPr lang="en-ID" dirty="0"/>
              <a:t> </a:t>
            </a:r>
            <a:r>
              <a:rPr lang="en-ID" dirty="0" err="1"/>
              <a:t>bisnis</a:t>
            </a:r>
            <a:r>
              <a:rPr lang="en-ID" dirty="0"/>
              <a:t>.</a:t>
            </a:r>
          </a:p>
          <a:p>
            <a:r>
              <a:rPr lang="en-ID" dirty="0"/>
              <a:t>(4) </a:t>
            </a:r>
            <a:r>
              <a:rPr lang="en-ID" b="1" dirty="0" err="1"/>
              <a:t>Analisis</a:t>
            </a:r>
            <a:r>
              <a:rPr lang="en-ID" b="1" dirty="0"/>
              <a:t> Pasar</a:t>
            </a:r>
            <a:r>
              <a:rPr lang="en-ID" dirty="0"/>
              <a:t>: </a:t>
            </a:r>
            <a:r>
              <a:rPr lang="en-ID" dirty="0" err="1"/>
              <a:t>Melakukan</a:t>
            </a:r>
            <a:r>
              <a:rPr lang="en-ID" dirty="0"/>
              <a:t> </a:t>
            </a:r>
            <a:r>
              <a:rPr lang="en-ID" dirty="0" err="1"/>
              <a:t>studi</a:t>
            </a:r>
            <a:r>
              <a:rPr lang="en-ID" dirty="0"/>
              <a:t> pasar </a:t>
            </a:r>
            <a:r>
              <a:rPr lang="en-ID" dirty="0" err="1"/>
              <a:t>untuk</a:t>
            </a:r>
            <a:r>
              <a:rPr lang="en-ID" dirty="0"/>
              <a:t> </a:t>
            </a:r>
            <a:r>
              <a:rPr lang="en-ID" dirty="0" err="1"/>
              <a:t>memahami</a:t>
            </a:r>
            <a:r>
              <a:rPr lang="en-ID" dirty="0"/>
              <a:t> </a:t>
            </a:r>
            <a:r>
              <a:rPr lang="en-ID" dirty="0" err="1"/>
              <a:t>permintaan</a:t>
            </a:r>
            <a:r>
              <a:rPr lang="en-ID" dirty="0"/>
              <a:t>, </a:t>
            </a:r>
            <a:r>
              <a:rPr lang="en-ID" dirty="0" err="1"/>
              <a:t>persaingan</a:t>
            </a:r>
            <a:r>
              <a:rPr lang="en-ID" dirty="0"/>
              <a:t>, </a:t>
            </a:r>
            <a:r>
              <a:rPr lang="en-ID" dirty="0" err="1"/>
              <a:t>serta</a:t>
            </a:r>
            <a:r>
              <a:rPr lang="en-ID" dirty="0"/>
              <a:t> </a:t>
            </a:r>
            <a:r>
              <a:rPr lang="en-ID" dirty="0" err="1"/>
              <a:t>peluang</a:t>
            </a:r>
            <a:r>
              <a:rPr lang="en-ID" dirty="0"/>
              <a:t> dan </a:t>
            </a:r>
            <a:r>
              <a:rPr lang="en-ID" dirty="0" err="1"/>
              <a:t>tantangan</a:t>
            </a:r>
            <a:r>
              <a:rPr lang="en-ID" dirty="0"/>
              <a:t> yang </a:t>
            </a:r>
            <a:r>
              <a:rPr lang="en-ID" dirty="0" err="1"/>
              <a:t>ada</a:t>
            </a:r>
            <a:r>
              <a:rPr lang="en-ID" dirty="0"/>
              <a:t>.</a:t>
            </a:r>
          </a:p>
          <a:p>
            <a:pPr marL="342900" indent="-342900">
              <a:buAutoNum type="arabicParenBoth" startAt="5"/>
            </a:pPr>
            <a:r>
              <a:rPr lang="en-ID" b="1" dirty="0" err="1"/>
              <a:t>Pengelolaan</a:t>
            </a:r>
            <a:r>
              <a:rPr lang="en-ID" b="1" dirty="0"/>
              <a:t> </a:t>
            </a:r>
            <a:r>
              <a:rPr lang="en-ID" b="1" dirty="0" err="1"/>
              <a:t>Hubungan</a:t>
            </a:r>
            <a:r>
              <a:rPr lang="en-ID" dirty="0"/>
              <a:t>: </a:t>
            </a:r>
            <a:r>
              <a:rPr lang="en-ID" dirty="0" err="1"/>
              <a:t>Menjaga</a:t>
            </a:r>
            <a:r>
              <a:rPr lang="en-ID" dirty="0"/>
              <a:t> </a:t>
            </a:r>
            <a:r>
              <a:rPr lang="en-ID" dirty="0" err="1"/>
              <a:t>hubungan</a:t>
            </a:r>
            <a:r>
              <a:rPr lang="en-ID" dirty="0"/>
              <a:t> </a:t>
            </a:r>
            <a:r>
              <a:rPr lang="en-ID" dirty="0" err="1"/>
              <a:t>baik</a:t>
            </a:r>
            <a:r>
              <a:rPr lang="en-ID" dirty="0"/>
              <a:t> </a:t>
            </a:r>
            <a:r>
              <a:rPr lang="en-ID" dirty="0" err="1"/>
              <a:t>dengan</a:t>
            </a:r>
            <a:r>
              <a:rPr lang="en-ID" dirty="0"/>
              <a:t> </a:t>
            </a:r>
            <a:r>
              <a:rPr lang="en-ID" dirty="0" err="1"/>
              <a:t>pelanggan</a:t>
            </a:r>
            <a:r>
              <a:rPr lang="en-ID" dirty="0"/>
              <a:t> dan </a:t>
            </a:r>
            <a:r>
              <a:rPr lang="en-ID" dirty="0" err="1"/>
              <a:t>pemasok</a:t>
            </a:r>
            <a:r>
              <a:rPr lang="en-ID" dirty="0"/>
              <a:t>  agar </a:t>
            </a:r>
            <a:r>
              <a:rPr lang="en-ID" dirty="0" err="1"/>
              <a:t>terjalin</a:t>
            </a:r>
            <a:r>
              <a:rPr lang="en-ID" dirty="0"/>
              <a:t> </a:t>
            </a:r>
            <a:r>
              <a:rPr lang="en-ID" dirty="0" err="1"/>
              <a:t>hubungan</a:t>
            </a:r>
            <a:r>
              <a:rPr lang="en-ID" dirty="0"/>
              <a:t> </a:t>
            </a:r>
            <a:r>
              <a:rPr lang="en-ID" dirty="0" err="1"/>
              <a:t>berkelanjutan</a:t>
            </a:r>
            <a:r>
              <a:rPr lang="en-ID" dirty="0"/>
              <a:t> </a:t>
            </a:r>
            <a:r>
              <a:rPr lang="en-ID" dirty="0" err="1"/>
              <a:t>serta</a:t>
            </a:r>
            <a:r>
              <a:rPr lang="en-ID" dirty="0"/>
              <a:t> </a:t>
            </a:r>
            <a:r>
              <a:rPr lang="en-ID" dirty="0" err="1"/>
              <a:t>membangun</a:t>
            </a:r>
            <a:r>
              <a:rPr lang="en-ID" dirty="0"/>
              <a:t> </a:t>
            </a:r>
            <a:r>
              <a:rPr lang="en-ID" dirty="0" err="1"/>
              <a:t>reputasi</a:t>
            </a:r>
            <a:r>
              <a:rPr lang="en-ID" dirty="0"/>
              <a:t> </a:t>
            </a:r>
            <a:r>
              <a:rPr lang="en-ID" dirty="0" err="1"/>
              <a:t>positif</a:t>
            </a:r>
            <a:r>
              <a:rPr lang="en-ID" dirty="0"/>
              <a:t> </a:t>
            </a:r>
            <a:r>
              <a:rPr lang="en-ID" dirty="0" err="1"/>
              <a:t>bagi</a:t>
            </a:r>
            <a:r>
              <a:rPr lang="en-ID" dirty="0"/>
              <a:t> </a:t>
            </a:r>
            <a:r>
              <a:rPr lang="en-ID" dirty="0" err="1"/>
              <a:t>kelompok</a:t>
            </a:r>
            <a:r>
              <a:rPr lang="en-ID" dirty="0"/>
              <a:t>.</a:t>
            </a:r>
          </a:p>
          <a:p>
            <a:pPr marL="342900" indent="-342900">
              <a:buAutoNum type="arabicParenBoth" startAt="5"/>
            </a:pPr>
            <a:r>
              <a:rPr lang="en-ID" b="1" dirty="0" err="1"/>
              <a:t>Peningkatan</a:t>
            </a:r>
            <a:r>
              <a:rPr lang="en-ID" b="1" dirty="0"/>
              <a:t> </a:t>
            </a:r>
            <a:r>
              <a:rPr lang="en-ID" b="1" dirty="0" err="1"/>
              <a:t>Pengetahuan</a:t>
            </a:r>
            <a:r>
              <a:rPr lang="en-ID" dirty="0"/>
              <a:t>: </a:t>
            </a:r>
            <a:r>
              <a:rPr lang="en-ID" dirty="0" err="1"/>
              <a:t>bekerja</a:t>
            </a:r>
            <a:r>
              <a:rPr lang="en-ID" dirty="0"/>
              <a:t> </a:t>
            </a:r>
            <a:r>
              <a:rPr lang="en-ID" dirty="0" err="1"/>
              <a:t>sama</a:t>
            </a:r>
            <a:r>
              <a:rPr lang="en-ID" dirty="0"/>
              <a:t> </a:t>
            </a:r>
            <a:r>
              <a:rPr lang="en-ID" dirty="0" err="1"/>
              <a:t>dengan</a:t>
            </a:r>
            <a:r>
              <a:rPr lang="en-ID" dirty="0"/>
              <a:t> </a:t>
            </a:r>
            <a:r>
              <a:rPr lang="en-ID" dirty="0" err="1"/>
              <a:t>dengan</a:t>
            </a:r>
            <a:r>
              <a:rPr lang="en-ID" dirty="0"/>
              <a:t> </a:t>
            </a:r>
            <a:r>
              <a:rPr lang="en-ID" dirty="0" err="1"/>
              <a:t>instansi</a:t>
            </a:r>
            <a:r>
              <a:rPr lang="en-ID" dirty="0"/>
              <a:t> dan </a:t>
            </a:r>
            <a:r>
              <a:rPr lang="en-ID" dirty="0" err="1"/>
              <a:t>pihak-pihak</a:t>
            </a:r>
            <a:r>
              <a:rPr lang="en-ID" dirty="0"/>
              <a:t> </a:t>
            </a:r>
            <a:r>
              <a:rPr lang="en-ID" dirty="0" err="1"/>
              <a:t>terkait</a:t>
            </a:r>
            <a:r>
              <a:rPr lang="en-ID" dirty="0"/>
              <a:t> </a:t>
            </a:r>
            <a:r>
              <a:rPr lang="en-ID" dirty="0" err="1"/>
              <a:t>mengadakan</a:t>
            </a:r>
            <a:r>
              <a:rPr lang="en-ID" dirty="0"/>
              <a:t> </a:t>
            </a:r>
            <a:r>
              <a:rPr lang="en-ID" dirty="0" err="1"/>
              <a:t>pelatihan</a:t>
            </a:r>
            <a:r>
              <a:rPr lang="en-ID" dirty="0"/>
              <a:t> </a:t>
            </a:r>
            <a:r>
              <a:rPr lang="en-ID" dirty="0" err="1"/>
              <a:t>atau</a:t>
            </a:r>
            <a:r>
              <a:rPr lang="en-ID" dirty="0"/>
              <a:t> </a:t>
            </a:r>
            <a:r>
              <a:rPr lang="en-ID" dirty="0" err="1"/>
              <a:t>lokakarya</a:t>
            </a:r>
            <a:r>
              <a:rPr lang="en-ID" dirty="0"/>
              <a:t> </a:t>
            </a:r>
            <a:r>
              <a:rPr lang="en-ID" dirty="0" err="1"/>
              <a:t>untuk</a:t>
            </a:r>
            <a:r>
              <a:rPr lang="en-ID" dirty="0"/>
              <a:t> </a:t>
            </a:r>
            <a:r>
              <a:rPr lang="en-ID" dirty="0" err="1"/>
              <a:t>anggota</a:t>
            </a:r>
            <a:r>
              <a:rPr lang="en-ID" dirty="0"/>
              <a:t> </a:t>
            </a:r>
            <a:r>
              <a:rPr lang="en-ID" dirty="0" err="1"/>
              <a:t>pokdakan</a:t>
            </a:r>
            <a:r>
              <a:rPr lang="en-ID" dirty="0"/>
              <a:t> </a:t>
            </a:r>
            <a:r>
              <a:rPr lang="en-ID" dirty="0" err="1"/>
              <a:t>tentang</a:t>
            </a:r>
            <a:r>
              <a:rPr lang="en-ID" dirty="0"/>
              <a:t> </a:t>
            </a:r>
            <a:r>
              <a:rPr lang="en-ID" dirty="0" err="1"/>
              <a:t>teknik</a:t>
            </a:r>
            <a:r>
              <a:rPr lang="en-ID" dirty="0"/>
              <a:t>  </a:t>
            </a:r>
            <a:r>
              <a:rPr lang="en-ID" dirty="0" err="1"/>
              <a:t>budi</a:t>
            </a:r>
            <a:r>
              <a:rPr lang="en-ID" dirty="0"/>
              <a:t> </a:t>
            </a:r>
            <a:r>
              <a:rPr lang="en-ID" dirty="0" err="1"/>
              <a:t>daya</a:t>
            </a:r>
            <a:r>
              <a:rPr lang="en-ID" dirty="0"/>
              <a:t>, </a:t>
            </a:r>
            <a:r>
              <a:rPr lang="en-ID" dirty="0" err="1"/>
              <a:t>pemasaran</a:t>
            </a:r>
            <a:r>
              <a:rPr lang="en-ID" dirty="0"/>
              <a:t> dan </a:t>
            </a:r>
            <a:r>
              <a:rPr lang="en-ID" dirty="0" err="1"/>
              <a:t>manajemen</a:t>
            </a:r>
            <a:r>
              <a:rPr lang="en-ID" dirty="0"/>
              <a:t> </a:t>
            </a:r>
            <a:r>
              <a:rPr lang="en-ID" dirty="0" err="1"/>
              <a:t>kemitraan</a:t>
            </a:r>
            <a:r>
              <a:rPr lang="en-ID" dirty="0"/>
              <a:t>.</a:t>
            </a:r>
          </a:p>
        </p:txBody>
      </p:sp>
    </p:spTree>
    <p:extLst>
      <p:ext uri="{BB962C8B-B14F-4D97-AF65-F5344CB8AC3E}">
        <p14:creationId xmlns:p14="http://schemas.microsoft.com/office/powerpoint/2010/main" val="3528283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FEF08-72DF-1934-142C-C2CA64608207}"/>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2C9F85EF-94E6-EFC4-92E9-AFDC93C30C04}"/>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AFB02321-DD2A-5E94-EA28-7168ED6E5796}"/>
              </a:ext>
            </a:extLst>
          </p:cNvPr>
          <p:cNvSpPr>
            <a:spLocks noGrp="1"/>
          </p:cNvSpPr>
          <p:nvPr>
            <p:ph type="title"/>
          </p:nvPr>
        </p:nvSpPr>
        <p:spPr>
          <a:xfrm>
            <a:off x="2751082" y="186046"/>
            <a:ext cx="7976185" cy="543999"/>
          </a:xfrm>
          <a:solidFill>
            <a:schemeClr val="accent1">
              <a:lumMod val="40000"/>
              <a:lumOff val="60000"/>
            </a:schemeClr>
          </a:solidFill>
        </p:spPr>
        <p:txBody>
          <a:bodyPr>
            <a:normAutofit fontScale="90000"/>
          </a:bodyPr>
          <a:lstStyle/>
          <a:p>
            <a:pPr algn="ctr"/>
            <a:br>
              <a:rPr lang="fi-FI" sz="2900" b="1" dirty="0">
                <a:latin typeface="Quattrocento Sans" panose="020B0502050000020003" pitchFamily="34" charset="0"/>
              </a:rPr>
            </a:br>
            <a:r>
              <a:rPr lang="fi-FI" sz="2900" b="1" dirty="0">
                <a:latin typeface="Segoe UI Black" panose="020B0A02040204020203" pitchFamily="34" charset="0"/>
                <a:ea typeface="Segoe UI Black" panose="020B0A02040204020203" pitchFamily="34" charset="0"/>
              </a:rPr>
              <a:t>Tugas Pengurus Pokdakan Lanjutan</a:t>
            </a:r>
            <a:br>
              <a:rPr lang="fi-FI" sz="2900" b="1" dirty="0">
                <a:latin typeface="Segoe UI Black" panose="020B0A02040204020203" pitchFamily="34" charset="0"/>
                <a:ea typeface="Segoe UI Black" panose="020B0A02040204020203" pitchFamily="34" charset="0"/>
              </a:rPr>
            </a:br>
            <a:endParaRPr lang="en-ID" sz="2900" b="1" dirty="0">
              <a:latin typeface="Segoe UI Black" panose="020B0A02040204020203" pitchFamily="34" charset="0"/>
              <a:ea typeface="Segoe UI Black" panose="020B0A020402040202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ABD419DF-B7D0-5C28-B868-88889696CA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6167591-9AF3-E144-4FAC-D7453CD3ADE0}"/>
              </a:ext>
            </a:extLst>
          </p:cNvPr>
          <p:cNvSpPr txBox="1"/>
          <p:nvPr/>
        </p:nvSpPr>
        <p:spPr>
          <a:xfrm>
            <a:off x="279401" y="1541145"/>
            <a:ext cx="11624732" cy="3416320"/>
          </a:xfrm>
          <a:prstGeom prst="rect">
            <a:avLst/>
          </a:prstGeom>
          <a:noFill/>
        </p:spPr>
        <p:txBody>
          <a:bodyPr wrap="square">
            <a:spAutoFit/>
          </a:bodyPr>
          <a:lstStyle/>
          <a:p>
            <a:r>
              <a:rPr lang="en-ID" b="1" dirty="0"/>
              <a:t>5. </a:t>
            </a:r>
            <a:r>
              <a:rPr lang="en-ID" b="1" dirty="0" err="1"/>
              <a:t>Seksi</a:t>
            </a:r>
            <a:r>
              <a:rPr lang="en-ID" b="1" dirty="0"/>
              <a:t> </a:t>
            </a:r>
            <a:r>
              <a:rPr lang="en-ID" b="1" dirty="0" err="1"/>
              <a:t>Pengembangan</a:t>
            </a:r>
            <a:r>
              <a:rPr lang="en-ID" b="1" dirty="0"/>
              <a:t> Usaha</a:t>
            </a:r>
          </a:p>
          <a:p>
            <a:endParaRPr lang="en-ID" dirty="0"/>
          </a:p>
          <a:p>
            <a:pPr marL="342900" indent="-342900">
              <a:buAutoNum type="arabicParenBoth"/>
            </a:pPr>
            <a:r>
              <a:rPr lang="en-ID" b="1" dirty="0" err="1"/>
              <a:t>Perencanaan</a:t>
            </a:r>
            <a:r>
              <a:rPr lang="en-ID" b="1" dirty="0"/>
              <a:t> dan </a:t>
            </a:r>
            <a:r>
              <a:rPr lang="en-ID" b="1" dirty="0" err="1"/>
              <a:t>Pengembangan</a:t>
            </a:r>
            <a:r>
              <a:rPr lang="en-ID" b="1" dirty="0"/>
              <a:t> Usaha</a:t>
            </a:r>
            <a:r>
              <a:rPr lang="en-ID" dirty="0"/>
              <a:t>: Menyusun strategi </a:t>
            </a:r>
            <a:r>
              <a:rPr lang="en-ID" dirty="0" err="1"/>
              <a:t>untuk</a:t>
            </a:r>
            <a:r>
              <a:rPr lang="en-ID" dirty="0"/>
              <a:t> </a:t>
            </a:r>
            <a:r>
              <a:rPr lang="en-ID" dirty="0" err="1"/>
              <a:t>meningkatkan</a:t>
            </a:r>
            <a:r>
              <a:rPr lang="en-ID" dirty="0"/>
              <a:t> </a:t>
            </a:r>
            <a:r>
              <a:rPr lang="en-ID" dirty="0" err="1"/>
              <a:t>produktivitas</a:t>
            </a:r>
            <a:r>
              <a:rPr lang="en-ID" dirty="0"/>
              <a:t> dan </a:t>
            </a:r>
            <a:r>
              <a:rPr lang="en-ID" dirty="0" err="1"/>
              <a:t>efisiensi</a:t>
            </a:r>
            <a:r>
              <a:rPr lang="en-ID" dirty="0"/>
              <a:t> </a:t>
            </a:r>
            <a:r>
              <a:rPr lang="en-ID" dirty="0" err="1"/>
              <a:t>usaha</a:t>
            </a:r>
            <a:r>
              <a:rPr lang="en-ID" dirty="0"/>
              <a:t> </a:t>
            </a:r>
            <a:r>
              <a:rPr lang="en-ID" dirty="0" err="1"/>
              <a:t>budi</a:t>
            </a:r>
            <a:r>
              <a:rPr lang="en-ID" dirty="0"/>
              <a:t> </a:t>
            </a:r>
            <a:r>
              <a:rPr lang="en-ID" dirty="0" err="1"/>
              <a:t>daya</a:t>
            </a:r>
            <a:r>
              <a:rPr lang="en-ID" dirty="0"/>
              <a:t> </a:t>
            </a:r>
            <a:r>
              <a:rPr lang="en-ID" dirty="0" err="1"/>
              <a:t>udang</a:t>
            </a:r>
            <a:r>
              <a:rPr lang="en-ID" dirty="0"/>
              <a:t>.</a:t>
            </a:r>
          </a:p>
          <a:p>
            <a:r>
              <a:rPr lang="en-ID" dirty="0"/>
              <a:t>(2) </a:t>
            </a:r>
            <a:r>
              <a:rPr lang="en-ID" b="1" dirty="0" err="1"/>
              <a:t>Pemasaran</a:t>
            </a:r>
            <a:r>
              <a:rPr lang="en-ID" dirty="0"/>
              <a:t>: </a:t>
            </a:r>
            <a:r>
              <a:rPr lang="en-ID" dirty="0" err="1"/>
              <a:t>Membantu</a:t>
            </a:r>
            <a:r>
              <a:rPr lang="en-ID" dirty="0"/>
              <a:t> </a:t>
            </a:r>
            <a:r>
              <a:rPr lang="en-ID" dirty="0" err="1"/>
              <a:t>anggota</a:t>
            </a:r>
            <a:r>
              <a:rPr lang="en-ID" dirty="0"/>
              <a:t> </a:t>
            </a:r>
            <a:r>
              <a:rPr lang="en-ID" dirty="0" err="1"/>
              <a:t>kelompok</a:t>
            </a:r>
            <a:r>
              <a:rPr lang="en-ID" dirty="0"/>
              <a:t> </a:t>
            </a:r>
            <a:r>
              <a:rPr lang="en-ID" dirty="0" err="1"/>
              <a:t>dalam</a:t>
            </a:r>
            <a:r>
              <a:rPr lang="en-ID" dirty="0"/>
              <a:t> </a:t>
            </a:r>
            <a:r>
              <a:rPr lang="en-ID" dirty="0" err="1"/>
              <a:t>memasarkan</a:t>
            </a:r>
            <a:r>
              <a:rPr lang="en-ID" dirty="0"/>
              <a:t> </a:t>
            </a:r>
            <a:r>
              <a:rPr lang="en-ID" dirty="0" err="1"/>
              <a:t>hasil</a:t>
            </a:r>
            <a:r>
              <a:rPr lang="en-ID" dirty="0"/>
              <a:t> </a:t>
            </a:r>
            <a:r>
              <a:rPr lang="en-ID" dirty="0" err="1"/>
              <a:t>budi</a:t>
            </a:r>
            <a:r>
              <a:rPr lang="en-ID" dirty="0"/>
              <a:t> </a:t>
            </a:r>
            <a:r>
              <a:rPr lang="en-ID" dirty="0" err="1"/>
              <a:t>daya</a:t>
            </a:r>
            <a:r>
              <a:rPr lang="en-ID" dirty="0"/>
              <a:t>, </a:t>
            </a:r>
            <a:r>
              <a:rPr lang="en-ID" dirty="0" err="1"/>
              <a:t>termasuk</a:t>
            </a:r>
            <a:r>
              <a:rPr lang="en-ID" dirty="0"/>
              <a:t> </a:t>
            </a:r>
            <a:r>
              <a:rPr lang="en-ID" dirty="0" err="1"/>
              <a:t>mencari</a:t>
            </a:r>
            <a:r>
              <a:rPr lang="en-ID" dirty="0"/>
              <a:t> pasar </a:t>
            </a:r>
            <a:r>
              <a:rPr lang="en-ID" dirty="0" err="1"/>
              <a:t>baru</a:t>
            </a:r>
            <a:r>
              <a:rPr lang="en-ID" dirty="0"/>
              <a:t> dan </a:t>
            </a:r>
          </a:p>
          <a:p>
            <a:r>
              <a:rPr lang="en-ID" dirty="0"/>
              <a:t>      </a:t>
            </a:r>
            <a:r>
              <a:rPr lang="en-ID" dirty="0" err="1"/>
              <a:t>memperluas</a:t>
            </a:r>
            <a:r>
              <a:rPr lang="en-ID" dirty="0"/>
              <a:t> </a:t>
            </a:r>
            <a:r>
              <a:rPr lang="en-ID" dirty="0" err="1"/>
              <a:t>jaringan</a:t>
            </a:r>
            <a:r>
              <a:rPr lang="en-ID" dirty="0"/>
              <a:t> </a:t>
            </a:r>
            <a:r>
              <a:rPr lang="en-ID" dirty="0" err="1"/>
              <a:t>distribusi</a:t>
            </a:r>
            <a:r>
              <a:rPr lang="en-ID" dirty="0"/>
              <a:t>.</a:t>
            </a:r>
          </a:p>
          <a:p>
            <a:r>
              <a:rPr lang="en-ID" dirty="0"/>
              <a:t>(3) </a:t>
            </a:r>
            <a:r>
              <a:rPr lang="en-ID" b="1" dirty="0" err="1"/>
              <a:t>Pelatihan</a:t>
            </a:r>
            <a:r>
              <a:rPr lang="en-ID" b="1" dirty="0"/>
              <a:t> dan </a:t>
            </a:r>
            <a:r>
              <a:rPr lang="en-ID" b="1" dirty="0" err="1"/>
              <a:t>Pembinaan</a:t>
            </a:r>
            <a:r>
              <a:rPr lang="en-ID" dirty="0"/>
              <a:t>: </a:t>
            </a:r>
            <a:r>
              <a:rPr lang="en-ID" dirty="0" err="1"/>
              <a:t>Bekerja</a:t>
            </a:r>
            <a:r>
              <a:rPr lang="en-ID" dirty="0"/>
              <a:t> </a:t>
            </a:r>
            <a:r>
              <a:rPr lang="en-ID" dirty="0" err="1"/>
              <a:t>sama</a:t>
            </a:r>
            <a:r>
              <a:rPr lang="en-ID" dirty="0"/>
              <a:t> </a:t>
            </a:r>
            <a:r>
              <a:rPr lang="en-ID" dirty="0" err="1"/>
              <a:t>dengan</a:t>
            </a:r>
            <a:r>
              <a:rPr lang="en-ID" dirty="0"/>
              <a:t> </a:t>
            </a:r>
            <a:r>
              <a:rPr lang="en-ID" dirty="0" err="1"/>
              <a:t>instansi</a:t>
            </a:r>
            <a:r>
              <a:rPr lang="en-ID" dirty="0"/>
              <a:t> dan stakeholders </a:t>
            </a:r>
            <a:r>
              <a:rPr lang="en-ID" dirty="0" err="1"/>
              <a:t>terkait</a:t>
            </a:r>
            <a:r>
              <a:rPr lang="en-ID" dirty="0"/>
              <a:t> </a:t>
            </a:r>
            <a:r>
              <a:rPr lang="en-ID" dirty="0" err="1"/>
              <a:t>memberikan</a:t>
            </a:r>
            <a:r>
              <a:rPr lang="en-ID" dirty="0"/>
              <a:t> </a:t>
            </a:r>
            <a:r>
              <a:rPr lang="en-ID" dirty="0" err="1"/>
              <a:t>pelatihan</a:t>
            </a:r>
            <a:r>
              <a:rPr lang="en-ID" dirty="0"/>
              <a:t> </a:t>
            </a:r>
            <a:r>
              <a:rPr lang="en-ID" dirty="0" err="1"/>
              <a:t>kepada</a:t>
            </a:r>
            <a:r>
              <a:rPr lang="en-ID" dirty="0"/>
              <a:t> </a:t>
            </a:r>
          </a:p>
          <a:p>
            <a:r>
              <a:rPr lang="en-ID" dirty="0"/>
              <a:t>      </a:t>
            </a:r>
            <a:r>
              <a:rPr lang="en-ID" dirty="0" err="1"/>
              <a:t>anggota</a:t>
            </a:r>
            <a:r>
              <a:rPr lang="en-ID" dirty="0"/>
              <a:t> </a:t>
            </a:r>
            <a:r>
              <a:rPr lang="en-ID" dirty="0" err="1"/>
              <a:t>kelompok</a:t>
            </a:r>
            <a:r>
              <a:rPr lang="en-ID" dirty="0"/>
              <a:t> </a:t>
            </a:r>
            <a:r>
              <a:rPr lang="en-ID" dirty="0" err="1"/>
              <a:t>tentang</a:t>
            </a:r>
            <a:r>
              <a:rPr lang="en-ID" dirty="0"/>
              <a:t> </a:t>
            </a:r>
            <a:r>
              <a:rPr lang="en-ID" dirty="0" err="1"/>
              <a:t>teknik</a:t>
            </a:r>
            <a:r>
              <a:rPr lang="en-ID" dirty="0"/>
              <a:t> </a:t>
            </a:r>
            <a:r>
              <a:rPr lang="en-ID" dirty="0" err="1"/>
              <a:t>budi</a:t>
            </a:r>
            <a:r>
              <a:rPr lang="en-ID" dirty="0"/>
              <a:t> </a:t>
            </a:r>
            <a:r>
              <a:rPr lang="en-ID" dirty="0" err="1"/>
              <a:t>daya</a:t>
            </a:r>
            <a:r>
              <a:rPr lang="en-ID" dirty="0"/>
              <a:t> yang </a:t>
            </a:r>
            <a:r>
              <a:rPr lang="en-ID" dirty="0" err="1"/>
              <a:t>lebih</a:t>
            </a:r>
            <a:r>
              <a:rPr lang="en-ID" dirty="0"/>
              <a:t> </a:t>
            </a:r>
            <a:r>
              <a:rPr lang="en-ID" dirty="0" err="1"/>
              <a:t>baik</a:t>
            </a:r>
            <a:r>
              <a:rPr lang="en-ID" dirty="0"/>
              <a:t>, </a:t>
            </a:r>
            <a:r>
              <a:rPr lang="en-ID" dirty="0" err="1"/>
              <a:t>pengelolaan</a:t>
            </a:r>
            <a:r>
              <a:rPr lang="en-ID" dirty="0"/>
              <a:t> </a:t>
            </a:r>
            <a:r>
              <a:rPr lang="en-ID" dirty="0" err="1"/>
              <a:t>usaha</a:t>
            </a:r>
            <a:r>
              <a:rPr lang="en-ID" dirty="0"/>
              <a:t>, dan </a:t>
            </a:r>
            <a:r>
              <a:rPr lang="en-ID" dirty="0" err="1"/>
              <a:t>inovasi</a:t>
            </a:r>
            <a:r>
              <a:rPr lang="en-ID" dirty="0"/>
              <a:t> </a:t>
            </a:r>
            <a:r>
              <a:rPr lang="en-ID" dirty="0" err="1"/>
              <a:t>teknologi</a:t>
            </a:r>
            <a:r>
              <a:rPr lang="en-ID" dirty="0"/>
              <a:t>.</a:t>
            </a:r>
          </a:p>
          <a:p>
            <a:r>
              <a:rPr lang="en-ID" dirty="0"/>
              <a:t>(4) </a:t>
            </a:r>
            <a:r>
              <a:rPr lang="en-ID" b="1" dirty="0" err="1"/>
              <a:t>Pendampingan</a:t>
            </a:r>
            <a:r>
              <a:rPr lang="en-ID" dirty="0"/>
              <a:t>: </a:t>
            </a:r>
            <a:r>
              <a:rPr lang="en-ID" dirty="0" err="1"/>
              <a:t>Mendampingi</a:t>
            </a:r>
            <a:r>
              <a:rPr lang="en-ID" dirty="0"/>
              <a:t> </a:t>
            </a:r>
            <a:r>
              <a:rPr lang="en-ID" dirty="0" err="1"/>
              <a:t>anggota</a:t>
            </a:r>
            <a:r>
              <a:rPr lang="en-ID" dirty="0"/>
              <a:t> </a:t>
            </a:r>
            <a:r>
              <a:rPr lang="en-ID" dirty="0" err="1"/>
              <a:t>kelompok</a:t>
            </a:r>
            <a:r>
              <a:rPr lang="en-ID" dirty="0"/>
              <a:t> </a:t>
            </a:r>
            <a:r>
              <a:rPr lang="en-ID" dirty="0" err="1"/>
              <a:t>dalam</a:t>
            </a:r>
            <a:r>
              <a:rPr lang="en-ID" dirty="0"/>
              <a:t> </a:t>
            </a:r>
            <a:r>
              <a:rPr lang="en-ID" dirty="0" err="1"/>
              <a:t>mengelola</a:t>
            </a:r>
            <a:r>
              <a:rPr lang="en-ID" dirty="0"/>
              <a:t> </a:t>
            </a:r>
            <a:r>
              <a:rPr lang="en-ID" dirty="0" err="1"/>
              <a:t>usaha</a:t>
            </a:r>
            <a:r>
              <a:rPr lang="en-ID" dirty="0"/>
              <a:t>, </a:t>
            </a:r>
            <a:r>
              <a:rPr lang="en-ID" dirty="0" err="1"/>
              <a:t>termasuk</a:t>
            </a:r>
            <a:r>
              <a:rPr lang="en-ID" dirty="0"/>
              <a:t> </a:t>
            </a:r>
            <a:r>
              <a:rPr lang="en-ID" dirty="0" err="1"/>
              <a:t>dalam</a:t>
            </a:r>
            <a:r>
              <a:rPr lang="en-ID" dirty="0"/>
              <a:t> </a:t>
            </a:r>
            <a:r>
              <a:rPr lang="en-ID" dirty="0" err="1"/>
              <a:t>aspek</a:t>
            </a:r>
            <a:r>
              <a:rPr lang="en-ID" dirty="0"/>
              <a:t> </a:t>
            </a:r>
            <a:r>
              <a:rPr lang="en-ID" dirty="0" err="1"/>
              <a:t>keuangan</a:t>
            </a:r>
            <a:r>
              <a:rPr lang="en-ID" dirty="0"/>
              <a:t> dan </a:t>
            </a:r>
          </a:p>
          <a:p>
            <a:r>
              <a:rPr lang="en-ID" dirty="0"/>
              <a:t>     </a:t>
            </a:r>
            <a:r>
              <a:rPr lang="en-ID" dirty="0" err="1"/>
              <a:t>administrasi</a:t>
            </a:r>
            <a:r>
              <a:rPr lang="en-ID" dirty="0"/>
              <a:t>.</a:t>
            </a:r>
          </a:p>
          <a:p>
            <a:r>
              <a:rPr lang="en-ID" dirty="0"/>
              <a:t>(5) </a:t>
            </a:r>
            <a:r>
              <a:rPr lang="en-ID" b="1" dirty="0"/>
              <a:t>Kerjasama</a:t>
            </a:r>
            <a:r>
              <a:rPr lang="en-ID" dirty="0"/>
              <a:t>: </a:t>
            </a:r>
            <a:r>
              <a:rPr lang="en-ID" dirty="0" err="1"/>
              <a:t>Membangun</a:t>
            </a:r>
            <a:r>
              <a:rPr lang="en-ID" dirty="0"/>
              <a:t> </a:t>
            </a:r>
            <a:r>
              <a:rPr lang="en-ID" dirty="0" err="1"/>
              <a:t>hubungan</a:t>
            </a:r>
            <a:r>
              <a:rPr lang="en-ID" dirty="0"/>
              <a:t> </a:t>
            </a:r>
            <a:r>
              <a:rPr lang="en-ID" dirty="0" err="1"/>
              <a:t>dengan</a:t>
            </a:r>
            <a:r>
              <a:rPr lang="en-ID" dirty="0"/>
              <a:t> </a:t>
            </a:r>
            <a:r>
              <a:rPr lang="en-ID" dirty="0" err="1"/>
              <a:t>pihak</a:t>
            </a:r>
            <a:r>
              <a:rPr lang="en-ID" dirty="0"/>
              <a:t> </a:t>
            </a:r>
            <a:r>
              <a:rPr lang="en-ID" dirty="0" err="1"/>
              <a:t>eksternal</a:t>
            </a:r>
            <a:r>
              <a:rPr lang="en-ID" dirty="0"/>
              <a:t> </a:t>
            </a:r>
            <a:r>
              <a:rPr lang="en-ID" dirty="0" err="1"/>
              <a:t>seperti</a:t>
            </a:r>
            <a:r>
              <a:rPr lang="en-ID" dirty="0"/>
              <a:t> </a:t>
            </a:r>
            <a:r>
              <a:rPr lang="en-ID" dirty="0" err="1"/>
              <a:t>pemerintah</a:t>
            </a:r>
            <a:r>
              <a:rPr lang="en-ID" dirty="0"/>
              <a:t>, </a:t>
            </a:r>
            <a:r>
              <a:rPr lang="en-ID" dirty="0" err="1"/>
              <a:t>lembaga</a:t>
            </a:r>
            <a:r>
              <a:rPr lang="en-ID" dirty="0"/>
              <a:t> </a:t>
            </a:r>
            <a:r>
              <a:rPr lang="en-ID" dirty="0" err="1"/>
              <a:t>keuangan</a:t>
            </a:r>
            <a:r>
              <a:rPr lang="en-ID" dirty="0"/>
              <a:t>, dan </a:t>
            </a:r>
            <a:r>
              <a:rPr lang="en-ID" dirty="0" err="1"/>
              <a:t>mitra</a:t>
            </a:r>
            <a:r>
              <a:rPr lang="en-ID" dirty="0"/>
              <a:t> </a:t>
            </a:r>
            <a:r>
              <a:rPr lang="en-ID" dirty="0" err="1"/>
              <a:t>bisnis</a:t>
            </a:r>
            <a:r>
              <a:rPr lang="en-ID" dirty="0"/>
              <a:t> </a:t>
            </a:r>
          </a:p>
          <a:p>
            <a:r>
              <a:rPr lang="en-ID" dirty="0"/>
              <a:t>     </a:t>
            </a:r>
            <a:r>
              <a:rPr lang="en-ID" dirty="0" err="1"/>
              <a:t>untuk</a:t>
            </a:r>
            <a:r>
              <a:rPr lang="en-ID" dirty="0"/>
              <a:t> </a:t>
            </a:r>
            <a:r>
              <a:rPr lang="en-ID" dirty="0" err="1"/>
              <a:t>mendukung</a:t>
            </a:r>
            <a:r>
              <a:rPr lang="en-ID" dirty="0"/>
              <a:t> </a:t>
            </a:r>
            <a:r>
              <a:rPr lang="en-ID" dirty="0" err="1"/>
              <a:t>pengembangan</a:t>
            </a:r>
            <a:r>
              <a:rPr lang="en-ID" dirty="0"/>
              <a:t> </a:t>
            </a:r>
            <a:r>
              <a:rPr lang="en-ID" dirty="0" err="1"/>
              <a:t>usaha</a:t>
            </a:r>
            <a:r>
              <a:rPr lang="en-ID" dirty="0"/>
              <a:t>.</a:t>
            </a:r>
          </a:p>
        </p:txBody>
      </p:sp>
    </p:spTree>
    <p:extLst>
      <p:ext uri="{BB962C8B-B14F-4D97-AF65-F5344CB8AC3E}">
        <p14:creationId xmlns:p14="http://schemas.microsoft.com/office/powerpoint/2010/main" val="1601003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9B03C-CA99-4E20-E922-8CEFAC1754D9}"/>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35681E52-89EE-49B5-A755-463152A83510}"/>
              </a:ext>
            </a:extLst>
          </p:cNvPr>
          <p:cNvPicPr preferRelativeResize="0"/>
          <p:nvPr/>
        </p:nvPicPr>
        <p:blipFill rotWithShape="1">
          <a:blip r:embed="rId3">
            <a:alphaModFix/>
          </a:blip>
          <a:srcRect/>
          <a:stretch/>
        </p:blipFill>
        <p:spPr>
          <a:xfrm>
            <a:off x="24935" y="-40908"/>
            <a:ext cx="2751083" cy="735175"/>
          </a:xfrm>
          <a:prstGeom prst="rect">
            <a:avLst/>
          </a:prstGeom>
          <a:noFill/>
          <a:ln>
            <a:noFill/>
          </a:ln>
        </p:spPr>
      </p:pic>
      <p:sp>
        <p:nvSpPr>
          <p:cNvPr id="3" name="Title 1">
            <a:extLst>
              <a:ext uri="{FF2B5EF4-FFF2-40B4-BE49-F238E27FC236}">
                <a16:creationId xmlns:a16="http://schemas.microsoft.com/office/drawing/2014/main" id="{937CB69D-CDD4-2DDC-B84D-668E6C6B5636}"/>
              </a:ext>
            </a:extLst>
          </p:cNvPr>
          <p:cNvSpPr>
            <a:spLocks noGrp="1"/>
          </p:cNvSpPr>
          <p:nvPr>
            <p:ph type="title"/>
          </p:nvPr>
        </p:nvSpPr>
        <p:spPr>
          <a:xfrm>
            <a:off x="2822900" y="41294"/>
            <a:ext cx="7976185" cy="543999"/>
          </a:xfrm>
          <a:solidFill>
            <a:schemeClr val="accent1">
              <a:lumMod val="40000"/>
              <a:lumOff val="60000"/>
            </a:schemeClr>
          </a:solidFill>
        </p:spPr>
        <p:txBody>
          <a:bodyPr>
            <a:normAutofit fontScale="90000"/>
          </a:bodyPr>
          <a:lstStyle/>
          <a:p>
            <a:pPr algn="ctr"/>
            <a:br>
              <a:rPr lang="fi-FI" sz="2900" b="1" dirty="0">
                <a:latin typeface="Quattrocento Sans" panose="020B0502050000020003" pitchFamily="34" charset="0"/>
              </a:rPr>
            </a:br>
            <a:r>
              <a:rPr lang="fi-FI" sz="2900" b="1" dirty="0">
                <a:latin typeface="Segoe UI Black" panose="020B0A02040204020203" pitchFamily="34" charset="0"/>
                <a:ea typeface="Segoe UI Black" panose="020B0A02040204020203" pitchFamily="34" charset="0"/>
              </a:rPr>
              <a:t>Tugas Pengurus Pokdakan Lanjutan</a:t>
            </a:r>
            <a:br>
              <a:rPr lang="fi-FI" sz="2900" b="1" dirty="0">
                <a:latin typeface="Segoe UI Black" panose="020B0A02040204020203" pitchFamily="34" charset="0"/>
                <a:ea typeface="Segoe UI Black" panose="020B0A02040204020203" pitchFamily="34" charset="0"/>
              </a:rPr>
            </a:br>
            <a:endParaRPr lang="en-ID" sz="2900" b="1" dirty="0">
              <a:latin typeface="Segoe UI Black" panose="020B0A02040204020203" pitchFamily="34" charset="0"/>
              <a:ea typeface="Segoe UI Black" panose="020B0A020402040202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D6B294E8-6735-49B4-0087-F67347CDF8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58529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6129AD6-C999-2F88-9C8A-69E97BE1BBBE}"/>
              </a:ext>
            </a:extLst>
          </p:cNvPr>
          <p:cNvSpPr txBox="1"/>
          <p:nvPr/>
        </p:nvSpPr>
        <p:spPr>
          <a:xfrm>
            <a:off x="279865" y="630397"/>
            <a:ext cx="11887199" cy="5632311"/>
          </a:xfrm>
          <a:prstGeom prst="rect">
            <a:avLst/>
          </a:prstGeom>
          <a:noFill/>
        </p:spPr>
        <p:txBody>
          <a:bodyPr wrap="square">
            <a:spAutoFit/>
          </a:bodyPr>
          <a:lstStyle/>
          <a:p>
            <a:r>
              <a:rPr lang="en-ID" b="1" dirty="0"/>
              <a:t>6. </a:t>
            </a:r>
            <a:r>
              <a:rPr lang="en-ID" b="1" dirty="0" err="1"/>
              <a:t>Seksi</a:t>
            </a:r>
            <a:r>
              <a:rPr lang="en-ID" b="1" dirty="0"/>
              <a:t> </a:t>
            </a:r>
            <a:r>
              <a:rPr lang="en-ID" b="1" dirty="0" err="1"/>
              <a:t>Pelestarian</a:t>
            </a:r>
            <a:r>
              <a:rPr lang="en-ID" b="1" dirty="0"/>
              <a:t> </a:t>
            </a:r>
            <a:r>
              <a:rPr lang="en-ID" b="1" dirty="0" err="1"/>
              <a:t>Lingkungan</a:t>
            </a:r>
            <a:endParaRPr lang="en-ID" b="1" dirty="0"/>
          </a:p>
          <a:p>
            <a:r>
              <a:rPr lang="en-ID" dirty="0"/>
              <a:t>1. </a:t>
            </a:r>
            <a:r>
              <a:rPr lang="en-ID" b="1" dirty="0" err="1"/>
              <a:t>Pemantauan</a:t>
            </a:r>
            <a:r>
              <a:rPr lang="en-ID" b="1" dirty="0"/>
              <a:t> </a:t>
            </a:r>
            <a:r>
              <a:rPr lang="en-ID" b="1" dirty="0" err="1"/>
              <a:t>Kualitas</a:t>
            </a:r>
            <a:r>
              <a:rPr lang="en-ID" b="1" dirty="0"/>
              <a:t> </a:t>
            </a:r>
            <a:r>
              <a:rPr lang="en-ID" b="1" dirty="0" err="1"/>
              <a:t>Lingkungan</a:t>
            </a:r>
            <a:r>
              <a:rPr lang="en-ID" dirty="0"/>
              <a:t>:</a:t>
            </a:r>
          </a:p>
          <a:p>
            <a:r>
              <a:rPr lang="en-ID" dirty="0"/>
              <a:t>(1) Menyusun </a:t>
            </a:r>
            <a:r>
              <a:rPr lang="en-ID" i="1" dirty="0"/>
              <a:t>time schedule </a:t>
            </a:r>
            <a:r>
              <a:rPr lang="en-ID" dirty="0" err="1"/>
              <a:t>pemantauan</a:t>
            </a:r>
            <a:r>
              <a:rPr lang="en-ID" dirty="0"/>
              <a:t> </a:t>
            </a:r>
            <a:r>
              <a:rPr lang="en-ID" dirty="0" err="1"/>
              <a:t>kualitas</a:t>
            </a:r>
            <a:r>
              <a:rPr lang="en-ID" dirty="0"/>
              <a:t> </a:t>
            </a:r>
            <a:r>
              <a:rPr lang="en-ID" dirty="0" err="1"/>
              <a:t>lingkungan</a:t>
            </a:r>
            <a:r>
              <a:rPr lang="en-ID" dirty="0"/>
              <a:t> </a:t>
            </a:r>
            <a:r>
              <a:rPr lang="en-ID" dirty="0" err="1"/>
              <a:t>secara</a:t>
            </a:r>
            <a:r>
              <a:rPr lang="en-ID" dirty="0"/>
              <a:t>  rutin dan </a:t>
            </a:r>
            <a:r>
              <a:rPr lang="en-ID" dirty="0" err="1"/>
              <a:t>berkala</a:t>
            </a:r>
            <a:r>
              <a:rPr lang="en-ID" dirty="0"/>
              <a:t> </a:t>
            </a:r>
          </a:p>
          <a:p>
            <a:r>
              <a:rPr lang="en-ID" dirty="0"/>
              <a:t>(2) </a:t>
            </a:r>
            <a:r>
              <a:rPr lang="en-ID" dirty="0" err="1"/>
              <a:t>Membuat</a:t>
            </a:r>
            <a:r>
              <a:rPr lang="en-ID" dirty="0"/>
              <a:t> </a:t>
            </a:r>
            <a:r>
              <a:rPr lang="en-ID" dirty="0" err="1"/>
              <a:t>instrumen</a:t>
            </a:r>
            <a:r>
              <a:rPr lang="en-ID" dirty="0"/>
              <a:t> </a:t>
            </a:r>
            <a:r>
              <a:rPr lang="en-ID" dirty="0" err="1"/>
              <a:t>untuk</a:t>
            </a:r>
            <a:r>
              <a:rPr lang="en-ID" dirty="0"/>
              <a:t> </a:t>
            </a:r>
            <a:r>
              <a:rPr lang="en-ID" dirty="0" err="1"/>
              <a:t>melakukan</a:t>
            </a:r>
            <a:r>
              <a:rPr lang="en-ID" dirty="0"/>
              <a:t> monitoring </a:t>
            </a:r>
            <a:r>
              <a:rPr lang="en-ID" dirty="0" err="1"/>
              <a:t>kualitas</a:t>
            </a:r>
            <a:r>
              <a:rPr lang="en-ID" dirty="0"/>
              <a:t> </a:t>
            </a:r>
            <a:r>
              <a:rPr lang="en-ID" dirty="0" err="1"/>
              <a:t>lingkungan</a:t>
            </a:r>
            <a:endParaRPr lang="en-ID" dirty="0"/>
          </a:p>
          <a:p>
            <a:r>
              <a:rPr lang="en-ID" dirty="0"/>
              <a:t>(3) </a:t>
            </a:r>
            <a:r>
              <a:rPr lang="en-ID" dirty="0" err="1"/>
              <a:t>Mengawasi</a:t>
            </a:r>
            <a:r>
              <a:rPr lang="en-ID" dirty="0"/>
              <a:t> </a:t>
            </a:r>
            <a:r>
              <a:rPr lang="en-ID" dirty="0" err="1"/>
              <a:t>kualitas</a:t>
            </a:r>
            <a:r>
              <a:rPr lang="en-ID" dirty="0"/>
              <a:t> air, </a:t>
            </a:r>
            <a:r>
              <a:rPr lang="en-ID" dirty="0" err="1"/>
              <a:t>seperti</a:t>
            </a:r>
            <a:r>
              <a:rPr lang="en-ID" dirty="0"/>
              <a:t> </a:t>
            </a:r>
            <a:r>
              <a:rPr lang="en-ID" dirty="0" err="1"/>
              <a:t>tingkat</a:t>
            </a:r>
            <a:r>
              <a:rPr lang="en-ID" dirty="0"/>
              <a:t> pH, </a:t>
            </a:r>
            <a:r>
              <a:rPr lang="en-ID" dirty="0" err="1"/>
              <a:t>salinitas</a:t>
            </a:r>
            <a:r>
              <a:rPr lang="en-ID" dirty="0"/>
              <a:t>, dan </a:t>
            </a:r>
            <a:r>
              <a:rPr lang="en-ID" dirty="0" err="1"/>
              <a:t>kandungan</a:t>
            </a:r>
            <a:r>
              <a:rPr lang="en-ID" dirty="0"/>
              <a:t> </a:t>
            </a:r>
            <a:r>
              <a:rPr lang="en-ID" dirty="0" err="1"/>
              <a:t>oksigen</a:t>
            </a:r>
            <a:r>
              <a:rPr lang="en-ID" dirty="0"/>
              <a:t> </a:t>
            </a:r>
            <a:r>
              <a:rPr lang="en-ID" dirty="0" err="1"/>
              <a:t>terlarut</a:t>
            </a:r>
            <a:r>
              <a:rPr lang="en-ID" dirty="0"/>
              <a:t>, </a:t>
            </a:r>
            <a:r>
              <a:rPr lang="en-ID" dirty="0" err="1"/>
              <a:t>untuk</a:t>
            </a:r>
            <a:r>
              <a:rPr lang="en-ID" dirty="0"/>
              <a:t> </a:t>
            </a:r>
            <a:r>
              <a:rPr lang="en-ID" dirty="0" err="1"/>
              <a:t>menjaga</a:t>
            </a:r>
            <a:r>
              <a:rPr lang="en-ID" dirty="0"/>
              <a:t> habitat </a:t>
            </a:r>
            <a:r>
              <a:rPr lang="en-ID" dirty="0" err="1"/>
              <a:t>udang</a:t>
            </a:r>
            <a:r>
              <a:rPr lang="en-ID" dirty="0"/>
              <a:t> yang </a:t>
            </a:r>
          </a:p>
          <a:p>
            <a:r>
              <a:rPr lang="en-ID" dirty="0"/>
              <a:t>      </a:t>
            </a:r>
            <a:r>
              <a:rPr lang="en-ID" dirty="0" err="1"/>
              <a:t>sehat</a:t>
            </a:r>
            <a:r>
              <a:rPr lang="en-ID" dirty="0"/>
              <a:t>.</a:t>
            </a:r>
          </a:p>
          <a:p>
            <a:r>
              <a:rPr lang="en-ID" dirty="0"/>
              <a:t>(4) </a:t>
            </a:r>
            <a:r>
              <a:rPr lang="en-ID" dirty="0" err="1"/>
              <a:t>Melakukan</a:t>
            </a:r>
            <a:r>
              <a:rPr lang="en-ID" dirty="0"/>
              <a:t> </a:t>
            </a:r>
            <a:r>
              <a:rPr lang="en-ID" dirty="0" err="1"/>
              <a:t>pengawasan</a:t>
            </a:r>
            <a:r>
              <a:rPr lang="en-ID" dirty="0"/>
              <a:t> </a:t>
            </a:r>
            <a:r>
              <a:rPr lang="en-ID" dirty="0" err="1"/>
              <a:t>terhadap</a:t>
            </a:r>
            <a:r>
              <a:rPr lang="en-ID" dirty="0"/>
              <a:t> </a:t>
            </a:r>
            <a:r>
              <a:rPr lang="en-ID" dirty="0" err="1"/>
              <a:t>potensi</a:t>
            </a:r>
            <a:r>
              <a:rPr lang="en-ID" dirty="0"/>
              <a:t> </a:t>
            </a:r>
            <a:r>
              <a:rPr lang="en-ID" dirty="0" err="1"/>
              <a:t>pencemaran</a:t>
            </a:r>
            <a:r>
              <a:rPr lang="en-ID" dirty="0"/>
              <a:t> yang </a:t>
            </a:r>
            <a:r>
              <a:rPr lang="en-ID" dirty="0" err="1"/>
              <a:t>disebabkan</a:t>
            </a:r>
            <a:r>
              <a:rPr lang="en-ID" dirty="0"/>
              <a:t> oleh </a:t>
            </a:r>
            <a:r>
              <a:rPr lang="en-ID" dirty="0" err="1"/>
              <a:t>limbah</a:t>
            </a:r>
            <a:r>
              <a:rPr lang="en-ID" dirty="0"/>
              <a:t> </a:t>
            </a:r>
            <a:r>
              <a:rPr lang="en-ID" dirty="0" err="1"/>
              <a:t>budidaya</a:t>
            </a:r>
            <a:r>
              <a:rPr lang="en-ID" dirty="0"/>
              <a:t>.</a:t>
            </a:r>
          </a:p>
          <a:p>
            <a:r>
              <a:rPr lang="en-ID" dirty="0"/>
              <a:t>2.</a:t>
            </a:r>
            <a:r>
              <a:rPr lang="en-ID" b="1" dirty="0"/>
              <a:t>Pendidikan dan </a:t>
            </a:r>
            <a:r>
              <a:rPr lang="en-ID" b="1" dirty="0" err="1"/>
              <a:t>Kesadaran</a:t>
            </a:r>
            <a:r>
              <a:rPr lang="en-ID" b="1" dirty="0"/>
              <a:t> </a:t>
            </a:r>
            <a:r>
              <a:rPr lang="en-ID" b="1" dirty="0" err="1"/>
              <a:t>Lingkungan</a:t>
            </a:r>
            <a:r>
              <a:rPr lang="en-ID" dirty="0"/>
              <a:t>:</a:t>
            </a:r>
          </a:p>
          <a:p>
            <a:r>
              <a:rPr lang="en-ID" dirty="0"/>
              <a:t>(1) </a:t>
            </a:r>
            <a:r>
              <a:rPr lang="en-ID" dirty="0" err="1"/>
              <a:t>Mengadakan</a:t>
            </a:r>
            <a:r>
              <a:rPr lang="en-ID" dirty="0"/>
              <a:t> </a:t>
            </a:r>
            <a:r>
              <a:rPr lang="en-ID" dirty="0" err="1"/>
              <a:t>pelatihan</a:t>
            </a:r>
            <a:r>
              <a:rPr lang="en-ID" dirty="0"/>
              <a:t> </a:t>
            </a:r>
            <a:r>
              <a:rPr lang="en-ID" dirty="0" err="1"/>
              <a:t>atau</a:t>
            </a:r>
            <a:r>
              <a:rPr lang="en-ID" dirty="0"/>
              <a:t> </a:t>
            </a:r>
            <a:r>
              <a:rPr lang="en-ID" dirty="0" err="1"/>
              <a:t>penyuluhan</a:t>
            </a:r>
            <a:r>
              <a:rPr lang="en-ID" dirty="0"/>
              <a:t> </a:t>
            </a:r>
            <a:r>
              <a:rPr lang="en-ID" dirty="0" err="1"/>
              <a:t>kepada</a:t>
            </a:r>
            <a:r>
              <a:rPr lang="en-ID" dirty="0"/>
              <a:t> </a:t>
            </a:r>
            <a:r>
              <a:rPr lang="en-ID" dirty="0" err="1"/>
              <a:t>anggota</a:t>
            </a:r>
            <a:r>
              <a:rPr lang="en-ID" dirty="0"/>
              <a:t> </a:t>
            </a:r>
            <a:r>
              <a:rPr lang="en-ID" dirty="0" err="1"/>
              <a:t>pokdakan</a:t>
            </a:r>
            <a:r>
              <a:rPr lang="en-ID" dirty="0"/>
              <a:t> </a:t>
            </a:r>
            <a:r>
              <a:rPr lang="en-ID" dirty="0" err="1"/>
              <a:t>tentang</a:t>
            </a:r>
            <a:r>
              <a:rPr lang="en-ID" dirty="0"/>
              <a:t> </a:t>
            </a:r>
            <a:r>
              <a:rPr lang="en-ID" dirty="0" err="1"/>
              <a:t>pentingnya</a:t>
            </a:r>
            <a:r>
              <a:rPr lang="en-ID" dirty="0"/>
              <a:t> </a:t>
            </a:r>
            <a:r>
              <a:rPr lang="en-ID" dirty="0" err="1"/>
              <a:t>menjaga</a:t>
            </a:r>
            <a:r>
              <a:rPr lang="en-ID" dirty="0"/>
              <a:t> </a:t>
            </a:r>
            <a:r>
              <a:rPr lang="en-ID" dirty="0" err="1"/>
              <a:t>lingkungan</a:t>
            </a:r>
            <a:r>
              <a:rPr lang="en-ID" dirty="0"/>
              <a:t>.</a:t>
            </a:r>
          </a:p>
          <a:p>
            <a:r>
              <a:rPr lang="en-ID" dirty="0"/>
              <a:t>(2) </a:t>
            </a:r>
            <a:r>
              <a:rPr lang="en-ID" dirty="0" err="1"/>
              <a:t>Mendorong</a:t>
            </a:r>
            <a:r>
              <a:rPr lang="en-ID" dirty="0"/>
              <a:t> </a:t>
            </a:r>
            <a:r>
              <a:rPr lang="en-ID" dirty="0" err="1"/>
              <a:t>praktik</a:t>
            </a:r>
            <a:r>
              <a:rPr lang="en-ID" dirty="0"/>
              <a:t> </a:t>
            </a:r>
            <a:r>
              <a:rPr lang="en-ID" dirty="0" err="1"/>
              <a:t>budidaya</a:t>
            </a:r>
            <a:r>
              <a:rPr lang="en-ID" dirty="0"/>
              <a:t> yang </a:t>
            </a:r>
            <a:r>
              <a:rPr lang="en-ID" dirty="0" err="1"/>
              <a:t>tidak</a:t>
            </a:r>
            <a:r>
              <a:rPr lang="en-ID" dirty="0"/>
              <a:t> </a:t>
            </a:r>
            <a:r>
              <a:rPr lang="en-ID" dirty="0" err="1"/>
              <a:t>merusak</a:t>
            </a:r>
            <a:r>
              <a:rPr lang="en-ID" dirty="0"/>
              <a:t> </a:t>
            </a:r>
            <a:r>
              <a:rPr lang="en-ID" dirty="0" err="1"/>
              <a:t>ekosistem</a:t>
            </a:r>
            <a:r>
              <a:rPr lang="en-ID" dirty="0"/>
              <a:t> </a:t>
            </a:r>
            <a:r>
              <a:rPr lang="en-ID" dirty="0" err="1"/>
              <a:t>lokal</a:t>
            </a:r>
            <a:r>
              <a:rPr lang="en-ID" dirty="0"/>
              <a:t>.</a:t>
            </a:r>
          </a:p>
          <a:p>
            <a:r>
              <a:rPr lang="en-ID" dirty="0"/>
              <a:t>3.</a:t>
            </a:r>
            <a:r>
              <a:rPr lang="en-ID" b="1" dirty="0"/>
              <a:t>Pengelolaan </a:t>
            </a:r>
            <a:r>
              <a:rPr lang="en-ID" b="1" dirty="0" err="1"/>
              <a:t>Limbah</a:t>
            </a:r>
            <a:r>
              <a:rPr lang="en-ID" b="1" dirty="0"/>
              <a:t> </a:t>
            </a:r>
            <a:r>
              <a:rPr lang="en-ID" b="1" dirty="0" err="1"/>
              <a:t>Budidaya</a:t>
            </a:r>
            <a:r>
              <a:rPr lang="en-ID" dirty="0"/>
              <a:t>:</a:t>
            </a:r>
          </a:p>
          <a:p>
            <a:r>
              <a:rPr lang="en-ID" dirty="0"/>
              <a:t>(1) Menyusun </a:t>
            </a:r>
            <a:r>
              <a:rPr lang="en-ID" dirty="0" err="1"/>
              <a:t>sistem</a:t>
            </a:r>
            <a:r>
              <a:rPr lang="en-ID" dirty="0"/>
              <a:t> </a:t>
            </a:r>
            <a:r>
              <a:rPr lang="en-ID" dirty="0" err="1"/>
              <a:t>pengolahan</a:t>
            </a:r>
            <a:r>
              <a:rPr lang="en-ID" dirty="0"/>
              <a:t> </a:t>
            </a:r>
            <a:r>
              <a:rPr lang="en-ID" dirty="0" err="1"/>
              <a:t>limbah</a:t>
            </a:r>
            <a:r>
              <a:rPr lang="en-ID" dirty="0"/>
              <a:t> yang </a:t>
            </a:r>
            <a:r>
              <a:rPr lang="en-ID" dirty="0" err="1"/>
              <a:t>efisien</a:t>
            </a:r>
            <a:r>
              <a:rPr lang="en-ID" dirty="0"/>
              <a:t> agar </a:t>
            </a:r>
            <a:r>
              <a:rPr lang="en-ID" dirty="0" err="1"/>
              <a:t>tidak</a:t>
            </a:r>
            <a:r>
              <a:rPr lang="en-ID" dirty="0"/>
              <a:t> </a:t>
            </a:r>
            <a:r>
              <a:rPr lang="en-ID" dirty="0" err="1"/>
              <a:t>mencemari</a:t>
            </a:r>
            <a:r>
              <a:rPr lang="en-ID" dirty="0"/>
              <a:t> </a:t>
            </a:r>
            <a:r>
              <a:rPr lang="en-ID" dirty="0" err="1"/>
              <a:t>lingkungan</a:t>
            </a:r>
            <a:r>
              <a:rPr lang="en-ID" dirty="0"/>
              <a:t> </a:t>
            </a:r>
            <a:r>
              <a:rPr lang="en-ID" dirty="0" err="1"/>
              <a:t>sekitar</a:t>
            </a:r>
            <a:r>
              <a:rPr lang="en-ID" dirty="0"/>
              <a:t>.</a:t>
            </a:r>
          </a:p>
          <a:p>
            <a:r>
              <a:rPr lang="en-ID" dirty="0"/>
              <a:t>(2) </a:t>
            </a:r>
            <a:r>
              <a:rPr lang="en-ID" dirty="0" err="1"/>
              <a:t>Menerapkan</a:t>
            </a:r>
            <a:r>
              <a:rPr lang="en-ID" dirty="0"/>
              <a:t> </a:t>
            </a:r>
            <a:r>
              <a:rPr lang="en-ID" dirty="0" err="1"/>
              <a:t>metode</a:t>
            </a:r>
            <a:r>
              <a:rPr lang="en-ID" dirty="0"/>
              <a:t> </a:t>
            </a:r>
            <a:r>
              <a:rPr lang="en-ID" dirty="0" err="1"/>
              <a:t>daur</a:t>
            </a:r>
            <a:r>
              <a:rPr lang="en-ID" dirty="0"/>
              <a:t> </a:t>
            </a:r>
            <a:r>
              <a:rPr lang="en-ID" dirty="0" err="1"/>
              <a:t>ulang</a:t>
            </a:r>
            <a:r>
              <a:rPr lang="en-ID" dirty="0"/>
              <a:t> </a:t>
            </a:r>
            <a:r>
              <a:rPr lang="en-ID" dirty="0" err="1"/>
              <a:t>atau</a:t>
            </a:r>
            <a:r>
              <a:rPr lang="en-ID" dirty="0"/>
              <a:t> </a:t>
            </a:r>
            <a:r>
              <a:rPr lang="en-ID" dirty="0" err="1"/>
              <a:t>pemanfaatan</a:t>
            </a:r>
            <a:r>
              <a:rPr lang="en-ID" dirty="0"/>
              <a:t> </a:t>
            </a:r>
            <a:r>
              <a:rPr lang="en-ID" dirty="0" err="1"/>
              <a:t>limbah</a:t>
            </a:r>
            <a:r>
              <a:rPr lang="en-ID" dirty="0"/>
              <a:t> </a:t>
            </a:r>
            <a:r>
              <a:rPr lang="en-ID" dirty="0" err="1"/>
              <a:t>organik</a:t>
            </a:r>
            <a:r>
              <a:rPr lang="en-ID" dirty="0"/>
              <a:t> </a:t>
            </a:r>
            <a:r>
              <a:rPr lang="en-ID" dirty="0" err="1"/>
              <a:t>dari</a:t>
            </a:r>
            <a:r>
              <a:rPr lang="en-ID" dirty="0"/>
              <a:t> </a:t>
            </a:r>
            <a:r>
              <a:rPr lang="en-ID" dirty="0" err="1"/>
              <a:t>budidaya</a:t>
            </a:r>
            <a:r>
              <a:rPr lang="en-ID" dirty="0"/>
              <a:t> </a:t>
            </a:r>
            <a:r>
              <a:rPr lang="en-ID" dirty="0" err="1"/>
              <a:t>udang</a:t>
            </a:r>
            <a:r>
              <a:rPr lang="en-ID" dirty="0"/>
              <a:t>.</a:t>
            </a:r>
          </a:p>
          <a:p>
            <a:r>
              <a:rPr lang="en-ID" dirty="0"/>
              <a:t>4. </a:t>
            </a:r>
            <a:r>
              <a:rPr lang="en-ID" b="1" dirty="0" err="1"/>
              <a:t>Konservasi</a:t>
            </a:r>
            <a:r>
              <a:rPr lang="en-ID" b="1" dirty="0"/>
              <a:t> </a:t>
            </a:r>
            <a:r>
              <a:rPr lang="en-ID" b="1" dirty="0" err="1"/>
              <a:t>Sumber</a:t>
            </a:r>
            <a:r>
              <a:rPr lang="en-ID" b="1" dirty="0"/>
              <a:t> Daya</a:t>
            </a:r>
            <a:r>
              <a:rPr lang="en-ID" dirty="0"/>
              <a:t>:</a:t>
            </a:r>
          </a:p>
          <a:p>
            <a:r>
              <a:rPr lang="en-ID" dirty="0"/>
              <a:t>(1) </a:t>
            </a:r>
            <a:r>
              <a:rPr lang="en-ID" dirty="0" err="1"/>
              <a:t>Mendorong</a:t>
            </a:r>
            <a:r>
              <a:rPr lang="en-ID" dirty="0"/>
              <a:t> </a:t>
            </a:r>
            <a:r>
              <a:rPr lang="en-ID" dirty="0" err="1"/>
              <a:t>penggunaan</a:t>
            </a:r>
            <a:r>
              <a:rPr lang="en-ID" dirty="0"/>
              <a:t> </a:t>
            </a:r>
            <a:r>
              <a:rPr lang="en-ID" dirty="0" err="1"/>
              <a:t>sumber</a:t>
            </a:r>
            <a:r>
              <a:rPr lang="en-ID" dirty="0"/>
              <a:t> </a:t>
            </a:r>
            <a:r>
              <a:rPr lang="en-ID" dirty="0" err="1"/>
              <a:t>daya</a:t>
            </a:r>
            <a:r>
              <a:rPr lang="en-ID" dirty="0"/>
              <a:t> </a:t>
            </a:r>
            <a:r>
              <a:rPr lang="en-ID" dirty="0" err="1"/>
              <a:t>secara</a:t>
            </a:r>
            <a:r>
              <a:rPr lang="en-ID" dirty="0"/>
              <a:t> </a:t>
            </a:r>
            <a:r>
              <a:rPr lang="en-ID" dirty="0" err="1"/>
              <a:t>efisien</a:t>
            </a:r>
            <a:r>
              <a:rPr lang="en-ID" dirty="0"/>
              <a:t>, </a:t>
            </a:r>
            <a:r>
              <a:rPr lang="en-ID" dirty="0" err="1"/>
              <a:t>seperti</a:t>
            </a:r>
            <a:r>
              <a:rPr lang="en-ID" dirty="0"/>
              <a:t> air dan </a:t>
            </a:r>
            <a:r>
              <a:rPr lang="en-ID" dirty="0" err="1"/>
              <a:t>pakan</a:t>
            </a:r>
            <a:r>
              <a:rPr lang="en-ID" dirty="0"/>
              <a:t>, </a:t>
            </a:r>
            <a:r>
              <a:rPr lang="en-ID" dirty="0" err="1"/>
              <a:t>untuk</a:t>
            </a:r>
            <a:r>
              <a:rPr lang="en-ID" dirty="0"/>
              <a:t> </a:t>
            </a:r>
            <a:r>
              <a:rPr lang="en-ID" dirty="0" err="1"/>
              <a:t>mengurangi</a:t>
            </a:r>
            <a:r>
              <a:rPr lang="en-ID" dirty="0"/>
              <a:t> </a:t>
            </a:r>
            <a:r>
              <a:rPr lang="en-ID" dirty="0" err="1"/>
              <a:t>dampak</a:t>
            </a:r>
            <a:r>
              <a:rPr lang="en-ID" dirty="0"/>
              <a:t> </a:t>
            </a:r>
            <a:r>
              <a:rPr lang="en-ID" dirty="0" err="1"/>
              <a:t>lingkungan</a:t>
            </a:r>
            <a:r>
              <a:rPr lang="en-ID" dirty="0"/>
              <a:t>.</a:t>
            </a:r>
          </a:p>
          <a:p>
            <a:r>
              <a:rPr lang="en-ID" dirty="0"/>
              <a:t>(2) </a:t>
            </a:r>
            <a:r>
              <a:rPr lang="en-ID" dirty="0" err="1"/>
              <a:t>Berkontribusi</a:t>
            </a:r>
            <a:r>
              <a:rPr lang="en-ID" dirty="0"/>
              <a:t> pada </a:t>
            </a:r>
            <a:r>
              <a:rPr lang="en-ID" dirty="0" err="1"/>
              <a:t>restorasi</a:t>
            </a:r>
            <a:r>
              <a:rPr lang="en-ID" dirty="0"/>
              <a:t> habitat </a:t>
            </a:r>
            <a:r>
              <a:rPr lang="en-ID" dirty="0" err="1"/>
              <a:t>alami</a:t>
            </a:r>
            <a:r>
              <a:rPr lang="en-ID" dirty="0"/>
              <a:t>, </a:t>
            </a:r>
            <a:r>
              <a:rPr lang="en-ID" dirty="0" err="1"/>
              <a:t>seperti</a:t>
            </a:r>
            <a:r>
              <a:rPr lang="en-ID" dirty="0"/>
              <a:t> </a:t>
            </a:r>
            <a:r>
              <a:rPr lang="en-ID" dirty="0" err="1"/>
              <a:t>penanaman</a:t>
            </a:r>
            <a:r>
              <a:rPr lang="en-ID" dirty="0"/>
              <a:t> mangrove di </a:t>
            </a:r>
            <a:r>
              <a:rPr lang="en-ID" dirty="0" err="1"/>
              <a:t>sekitar</a:t>
            </a:r>
            <a:r>
              <a:rPr lang="en-ID" dirty="0"/>
              <a:t> area </a:t>
            </a:r>
            <a:r>
              <a:rPr lang="en-ID" dirty="0" err="1"/>
              <a:t>budidaya</a:t>
            </a:r>
            <a:r>
              <a:rPr lang="en-ID" dirty="0"/>
              <a:t>.</a:t>
            </a:r>
          </a:p>
          <a:p>
            <a:r>
              <a:rPr lang="en-ID" dirty="0"/>
              <a:t>5. </a:t>
            </a:r>
            <a:r>
              <a:rPr lang="en-ID" b="1" dirty="0" err="1"/>
              <a:t>Kemitraan</a:t>
            </a:r>
            <a:r>
              <a:rPr lang="en-ID" b="1" dirty="0"/>
              <a:t> dan Kerjasama</a:t>
            </a:r>
            <a:r>
              <a:rPr lang="en-ID" dirty="0"/>
              <a:t>:</a:t>
            </a:r>
          </a:p>
          <a:p>
            <a:pPr marL="342900" indent="-342900">
              <a:buAutoNum type="arabicParenBoth"/>
            </a:pPr>
            <a:r>
              <a:rPr lang="en-ID" dirty="0" err="1"/>
              <a:t>Bekerja</a:t>
            </a:r>
            <a:r>
              <a:rPr lang="en-ID" dirty="0"/>
              <a:t> </a:t>
            </a:r>
            <a:r>
              <a:rPr lang="en-ID" dirty="0" err="1"/>
              <a:t>sama</a:t>
            </a:r>
            <a:r>
              <a:rPr lang="en-ID" dirty="0"/>
              <a:t> </a:t>
            </a:r>
            <a:r>
              <a:rPr lang="en-ID" dirty="0" err="1"/>
              <a:t>dengan</a:t>
            </a:r>
            <a:r>
              <a:rPr lang="en-ID" dirty="0"/>
              <a:t> </a:t>
            </a:r>
            <a:r>
              <a:rPr lang="en-ID" dirty="0" err="1"/>
              <a:t>pihak-pihak</a:t>
            </a:r>
            <a:r>
              <a:rPr lang="en-ID" dirty="0"/>
              <a:t> </a:t>
            </a:r>
            <a:r>
              <a:rPr lang="en-ID" dirty="0" err="1"/>
              <a:t>terkait</a:t>
            </a:r>
            <a:r>
              <a:rPr lang="en-ID" dirty="0"/>
              <a:t>, </a:t>
            </a:r>
            <a:r>
              <a:rPr lang="en-ID" dirty="0" err="1"/>
              <a:t>seperti</a:t>
            </a:r>
            <a:r>
              <a:rPr lang="en-ID" dirty="0"/>
              <a:t> </a:t>
            </a:r>
            <a:r>
              <a:rPr lang="en-ID" dirty="0" err="1"/>
              <a:t>pemerintah</a:t>
            </a:r>
            <a:r>
              <a:rPr lang="en-ID" dirty="0"/>
              <a:t>, LSM, </a:t>
            </a:r>
            <a:r>
              <a:rPr lang="en-ID" dirty="0" err="1"/>
              <a:t>atau</a:t>
            </a:r>
            <a:r>
              <a:rPr lang="en-ID" dirty="0"/>
              <a:t> </a:t>
            </a:r>
            <a:r>
              <a:rPr lang="en-ID" dirty="0" err="1"/>
              <a:t>akademisi</a:t>
            </a:r>
            <a:r>
              <a:rPr lang="en-ID" dirty="0"/>
              <a:t>, </a:t>
            </a:r>
            <a:r>
              <a:rPr lang="en-ID" dirty="0" err="1"/>
              <a:t>untuk</a:t>
            </a:r>
            <a:r>
              <a:rPr lang="en-ID" dirty="0"/>
              <a:t> </a:t>
            </a:r>
            <a:r>
              <a:rPr lang="en-ID" dirty="0" err="1"/>
              <a:t>mendukung</a:t>
            </a:r>
            <a:r>
              <a:rPr lang="en-ID" dirty="0"/>
              <a:t> program </a:t>
            </a:r>
          </a:p>
          <a:p>
            <a:r>
              <a:rPr lang="en-ID" dirty="0"/>
              <a:t>       </a:t>
            </a:r>
            <a:r>
              <a:rPr lang="en-ID" dirty="0" err="1"/>
              <a:t>pelestarian</a:t>
            </a:r>
            <a:r>
              <a:rPr lang="en-ID" dirty="0"/>
              <a:t> </a:t>
            </a:r>
            <a:r>
              <a:rPr lang="en-ID" dirty="0" err="1"/>
              <a:t>lingkungan</a:t>
            </a:r>
            <a:r>
              <a:rPr lang="en-ID" dirty="0"/>
              <a:t>.</a:t>
            </a:r>
          </a:p>
          <a:p>
            <a:r>
              <a:rPr lang="en-ID" dirty="0"/>
              <a:t>(2)  </a:t>
            </a:r>
            <a:r>
              <a:rPr lang="en-ID" dirty="0" err="1"/>
              <a:t>Membangun</a:t>
            </a:r>
            <a:r>
              <a:rPr lang="en-ID" dirty="0"/>
              <a:t> </a:t>
            </a:r>
            <a:r>
              <a:rPr lang="en-ID" dirty="0" err="1"/>
              <a:t>komunikasi</a:t>
            </a:r>
            <a:r>
              <a:rPr lang="en-ID" dirty="0"/>
              <a:t> </a:t>
            </a:r>
            <a:r>
              <a:rPr lang="en-ID" dirty="0" err="1"/>
              <a:t>dengan</a:t>
            </a:r>
            <a:r>
              <a:rPr lang="en-ID" dirty="0"/>
              <a:t> </a:t>
            </a:r>
            <a:r>
              <a:rPr lang="en-ID" dirty="0" err="1"/>
              <a:t>komunitas</a:t>
            </a:r>
            <a:r>
              <a:rPr lang="en-ID" dirty="0"/>
              <a:t> </a:t>
            </a:r>
            <a:r>
              <a:rPr lang="en-ID" dirty="0" err="1"/>
              <a:t>lokal</a:t>
            </a:r>
            <a:r>
              <a:rPr lang="en-ID" dirty="0"/>
              <a:t> </a:t>
            </a:r>
            <a:r>
              <a:rPr lang="en-ID" dirty="0" err="1"/>
              <a:t>untuk</a:t>
            </a:r>
            <a:r>
              <a:rPr lang="en-ID" dirty="0"/>
              <a:t> </a:t>
            </a:r>
            <a:r>
              <a:rPr lang="en-ID" dirty="0" err="1"/>
              <a:t>menjaga</a:t>
            </a:r>
            <a:r>
              <a:rPr lang="en-ID" dirty="0"/>
              <a:t> </a:t>
            </a:r>
            <a:r>
              <a:rPr lang="en-ID" dirty="0" err="1"/>
              <a:t>harmoni</a:t>
            </a:r>
            <a:r>
              <a:rPr lang="en-ID" dirty="0"/>
              <a:t> </a:t>
            </a:r>
            <a:r>
              <a:rPr lang="en-ID" dirty="0" err="1"/>
              <a:t>antara</a:t>
            </a:r>
            <a:r>
              <a:rPr lang="en-ID" dirty="0"/>
              <a:t> </a:t>
            </a:r>
            <a:r>
              <a:rPr lang="en-ID" dirty="0" err="1"/>
              <a:t>kegiatan</a:t>
            </a:r>
            <a:r>
              <a:rPr lang="en-ID" dirty="0"/>
              <a:t> </a:t>
            </a:r>
            <a:r>
              <a:rPr lang="en-ID" dirty="0" err="1"/>
              <a:t>budidaya</a:t>
            </a:r>
            <a:r>
              <a:rPr lang="en-ID" dirty="0"/>
              <a:t> dan </a:t>
            </a:r>
            <a:r>
              <a:rPr lang="en-ID" dirty="0" err="1"/>
              <a:t>lingkungan</a:t>
            </a:r>
            <a:r>
              <a:rPr lang="en-ID" dirty="0"/>
              <a:t>.</a:t>
            </a:r>
          </a:p>
        </p:txBody>
      </p:sp>
    </p:spTree>
    <p:extLst>
      <p:ext uri="{BB962C8B-B14F-4D97-AF65-F5344CB8AC3E}">
        <p14:creationId xmlns:p14="http://schemas.microsoft.com/office/powerpoint/2010/main" val="2255122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B17F0-335F-9C6C-A0E0-61CF86001762}"/>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C8D51C87-10E5-39AD-F8CB-AEA847836C4F}"/>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pic>
        <p:nvPicPr>
          <p:cNvPr id="4" name="Picture 4" descr="ADB forecasts solid, slightly lower growth in developing Asia | ABS-CBN ...">
            <a:extLst>
              <a:ext uri="{FF2B5EF4-FFF2-40B4-BE49-F238E27FC236}">
                <a16:creationId xmlns:a16="http://schemas.microsoft.com/office/drawing/2014/main" id="{D8A5FC0E-676E-B364-C70E-1481E2F77B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177DCFD-9E90-BDBB-4215-D61DA1A9B9F7}"/>
              </a:ext>
            </a:extLst>
          </p:cNvPr>
          <p:cNvPicPr>
            <a:picLocks noChangeAspect="1"/>
          </p:cNvPicPr>
          <p:nvPr/>
        </p:nvPicPr>
        <p:blipFill>
          <a:blip r:embed="rId5"/>
          <a:stretch>
            <a:fillRect/>
          </a:stretch>
        </p:blipFill>
        <p:spPr>
          <a:xfrm>
            <a:off x="189086" y="5308599"/>
            <a:ext cx="3637660" cy="1227887"/>
          </a:xfrm>
          <a:prstGeom prst="rect">
            <a:avLst/>
          </a:prstGeom>
        </p:spPr>
      </p:pic>
      <p:pic>
        <p:nvPicPr>
          <p:cNvPr id="8" name="Picture 7">
            <a:extLst>
              <a:ext uri="{FF2B5EF4-FFF2-40B4-BE49-F238E27FC236}">
                <a16:creationId xmlns:a16="http://schemas.microsoft.com/office/drawing/2014/main" id="{1BFEDF52-2DF9-45C5-DEAA-463703B98917}"/>
              </a:ext>
            </a:extLst>
          </p:cNvPr>
          <p:cNvPicPr>
            <a:picLocks noChangeAspect="1"/>
          </p:cNvPicPr>
          <p:nvPr/>
        </p:nvPicPr>
        <p:blipFill>
          <a:blip r:embed="rId6"/>
          <a:stretch>
            <a:fillRect/>
          </a:stretch>
        </p:blipFill>
        <p:spPr>
          <a:xfrm>
            <a:off x="8186842" y="5503333"/>
            <a:ext cx="3816072" cy="1114895"/>
          </a:xfrm>
          <a:prstGeom prst="rect">
            <a:avLst/>
          </a:prstGeom>
        </p:spPr>
      </p:pic>
      <p:sp>
        <p:nvSpPr>
          <p:cNvPr id="6" name="Title 1">
            <a:extLst>
              <a:ext uri="{FF2B5EF4-FFF2-40B4-BE49-F238E27FC236}">
                <a16:creationId xmlns:a16="http://schemas.microsoft.com/office/drawing/2014/main" id="{5A171CD1-EC5C-C16C-E867-41AE8FFA4869}"/>
              </a:ext>
            </a:extLst>
          </p:cNvPr>
          <p:cNvSpPr txBox="1">
            <a:spLocks/>
          </p:cNvSpPr>
          <p:nvPr/>
        </p:nvSpPr>
        <p:spPr>
          <a:xfrm>
            <a:off x="2455333" y="190065"/>
            <a:ext cx="7916334" cy="673588"/>
          </a:xfrm>
          <a:prstGeom prst="rect">
            <a:avLst/>
          </a:prstGeom>
          <a:solidFill>
            <a:schemeClr val="accent1">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sz="2700" b="1" dirty="0">
                <a:latin typeface="Quattrocento Sans" panose="020B0502050000020003" pitchFamily="34" charset="0"/>
              </a:rPr>
              <a:t> </a:t>
            </a:r>
            <a:r>
              <a:rPr lang="sv-SE" sz="2700" b="1" dirty="0">
                <a:latin typeface="Segoe UI Black" panose="020B0A02040204020203" pitchFamily="34" charset="0"/>
                <a:ea typeface="Segoe UI Black" panose="020B0A02040204020203" pitchFamily="34" charset="0"/>
              </a:rPr>
              <a:t>Renungan</a:t>
            </a:r>
            <a:endParaRPr lang="en-ID" sz="2900" b="1" dirty="0">
              <a:latin typeface="Segoe UI Black" panose="020B0A02040204020203" pitchFamily="34" charset="0"/>
              <a:ea typeface="Segoe UI Black" panose="020B0A02040204020203" pitchFamily="34" charset="0"/>
            </a:endParaRPr>
          </a:p>
        </p:txBody>
      </p:sp>
      <p:pic>
        <p:nvPicPr>
          <p:cNvPr id="10" name="Picture 9">
            <a:extLst>
              <a:ext uri="{FF2B5EF4-FFF2-40B4-BE49-F238E27FC236}">
                <a16:creationId xmlns:a16="http://schemas.microsoft.com/office/drawing/2014/main" id="{246EAB20-E2E2-A0AE-95C4-ACB3563C07E0}"/>
              </a:ext>
            </a:extLst>
          </p:cNvPr>
          <p:cNvPicPr>
            <a:picLocks noChangeAspect="1"/>
          </p:cNvPicPr>
          <p:nvPr/>
        </p:nvPicPr>
        <p:blipFill>
          <a:blip r:embed="rId7"/>
          <a:srcRect t="7444" r="1972"/>
          <a:stretch/>
        </p:blipFill>
        <p:spPr>
          <a:xfrm>
            <a:off x="4224193" y="5427542"/>
            <a:ext cx="3710118" cy="1227888"/>
          </a:xfrm>
          <a:prstGeom prst="rect">
            <a:avLst/>
          </a:prstGeom>
        </p:spPr>
      </p:pic>
      <p:sp>
        <p:nvSpPr>
          <p:cNvPr id="17" name="Title 1">
            <a:extLst>
              <a:ext uri="{FF2B5EF4-FFF2-40B4-BE49-F238E27FC236}">
                <a16:creationId xmlns:a16="http://schemas.microsoft.com/office/drawing/2014/main" id="{2A62078B-77FD-DE96-FA92-9A1562E27C71}"/>
              </a:ext>
            </a:extLst>
          </p:cNvPr>
          <p:cNvSpPr>
            <a:spLocks noGrp="1"/>
          </p:cNvSpPr>
          <p:nvPr>
            <p:ph type="title"/>
          </p:nvPr>
        </p:nvSpPr>
        <p:spPr>
          <a:xfrm>
            <a:off x="93133" y="945469"/>
            <a:ext cx="11988800" cy="4553194"/>
          </a:xfrm>
          <a:solidFill>
            <a:schemeClr val="bg1"/>
          </a:solidFill>
        </p:spPr>
        <p:txBody>
          <a:bodyPr>
            <a:normAutofit fontScale="90000"/>
          </a:bodyPr>
          <a:lstStyle/>
          <a:p>
            <a:br>
              <a:rPr lang="en-ID" sz="2400" b="1" dirty="0">
                <a:latin typeface="Quattrocento Sans" panose="020B0502050000020003" pitchFamily="34" charset="0"/>
              </a:rPr>
            </a:br>
            <a:br>
              <a:rPr lang="en-ID" sz="2400" b="1" dirty="0">
                <a:latin typeface="Quattrocento Sans" panose="020B0502050000020003" pitchFamily="34" charset="0"/>
              </a:rPr>
            </a:br>
            <a:br>
              <a:rPr lang="en-ID" sz="2400" b="1" dirty="0">
                <a:latin typeface="Quattrocento Sans" panose="020B0502050000020003" pitchFamily="34" charset="0"/>
              </a:rPr>
            </a:br>
            <a:r>
              <a:rPr lang="en-ID" sz="2000" dirty="0">
                <a:latin typeface="Quattrocento Sans" panose="020B0502050000020003" pitchFamily="34" charset="0"/>
              </a:rPr>
              <a:t>Air </a:t>
            </a:r>
            <a:r>
              <a:rPr lang="en-ID" sz="2000" dirty="0" err="1">
                <a:latin typeface="Quattrocento Sans" panose="020B0502050000020003" pitchFamily="34" charset="0"/>
              </a:rPr>
              <a:t>laut</a:t>
            </a:r>
            <a:r>
              <a:rPr lang="en-ID" sz="2000" dirty="0">
                <a:latin typeface="Quattrocento Sans" panose="020B0502050000020003" pitchFamily="34" charset="0"/>
              </a:rPr>
              <a:t> </a:t>
            </a:r>
            <a:r>
              <a:rPr lang="en-ID" sz="2000" dirty="0" err="1">
                <a:latin typeface="Quattrocento Sans" panose="020B0502050000020003" pitchFamily="34" charset="0"/>
              </a:rPr>
              <a:t>tenang</a:t>
            </a:r>
            <a:r>
              <a:rPr lang="en-ID" sz="2000" dirty="0">
                <a:latin typeface="Quattrocento Sans" panose="020B0502050000020003" pitchFamily="34" charset="0"/>
              </a:rPr>
              <a:t> </a:t>
            </a:r>
            <a:r>
              <a:rPr lang="en-ID" sz="2000" dirty="0" err="1">
                <a:latin typeface="Quattrocento Sans" panose="020B0502050000020003" pitchFamily="34" charset="0"/>
              </a:rPr>
              <a:t>berkilau</a:t>
            </a:r>
            <a:r>
              <a:rPr lang="en-ID" sz="2000" dirty="0">
                <a:latin typeface="Quattrocento Sans" panose="020B0502050000020003" pitchFamily="34" charset="0"/>
              </a:rPr>
              <a:t> </a:t>
            </a:r>
            <a:r>
              <a:rPr lang="en-ID" sz="2000" dirty="0" err="1">
                <a:latin typeface="Quattrocento Sans" panose="020B0502050000020003" pitchFamily="34" charset="0"/>
              </a:rPr>
              <a:t>indah</a:t>
            </a:r>
            <a:r>
              <a:rPr lang="en-ID" sz="2000" dirty="0">
                <a:latin typeface="Quattrocento Sans" panose="020B0502050000020003" pitchFamily="34" charset="0"/>
              </a:rPr>
              <a:t>, </a:t>
            </a:r>
            <a:r>
              <a:rPr lang="en-ID" sz="2000" dirty="0" err="1">
                <a:latin typeface="Quattrocento Sans" panose="020B0502050000020003" pitchFamily="34" charset="0"/>
              </a:rPr>
              <a:t>Perahu</a:t>
            </a:r>
            <a:r>
              <a:rPr lang="en-ID" sz="2000" dirty="0">
                <a:latin typeface="Quattrocento Sans" panose="020B0502050000020003" pitchFamily="34" charset="0"/>
              </a:rPr>
              <a:t> </a:t>
            </a:r>
            <a:r>
              <a:rPr lang="en-ID" sz="2000" dirty="0" err="1">
                <a:latin typeface="Quattrocento Sans" panose="020B0502050000020003" pitchFamily="34" charset="0"/>
              </a:rPr>
              <a:t>melaju</a:t>
            </a:r>
            <a:r>
              <a:rPr lang="en-ID" sz="2000" dirty="0">
                <a:latin typeface="Quattrocento Sans" panose="020B0502050000020003" pitchFamily="34" charset="0"/>
              </a:rPr>
              <a:t> </a:t>
            </a:r>
            <a:r>
              <a:rPr lang="en-ID" sz="2000" dirty="0" err="1">
                <a:latin typeface="Quattrocento Sans" panose="020B0502050000020003" pitchFamily="34" charset="0"/>
              </a:rPr>
              <a:t>tak</a:t>
            </a:r>
            <a:r>
              <a:rPr lang="en-ID" sz="2000" dirty="0">
                <a:latin typeface="Quattrocento Sans" panose="020B0502050000020003" pitchFamily="34" charset="0"/>
              </a:rPr>
              <a:t> </a:t>
            </a:r>
            <a:r>
              <a:rPr lang="en-ID" sz="2000" dirty="0" err="1">
                <a:latin typeface="Quattrocento Sans" panose="020B0502050000020003" pitchFamily="34" charset="0"/>
              </a:rPr>
              <a:t>kenal</a:t>
            </a:r>
            <a:r>
              <a:rPr lang="en-ID" sz="2000" dirty="0">
                <a:latin typeface="Quattrocento Sans" panose="020B0502050000020003" pitchFamily="34" charset="0"/>
              </a:rPr>
              <a:t> </a:t>
            </a:r>
            <a:r>
              <a:rPr lang="en-ID" sz="2000" dirty="0" err="1">
                <a:latin typeface="Quattrocento Sans" panose="020B0502050000020003" pitchFamily="34" charset="0"/>
              </a:rPr>
              <a:t>lelah</a:t>
            </a:r>
            <a:r>
              <a:rPr lang="en-ID" sz="2000" dirty="0">
                <a:latin typeface="Quattrocento Sans" panose="020B0502050000020003" pitchFamily="34" charset="0"/>
              </a:rPr>
              <a:t>. Perempuan </a:t>
            </a:r>
            <a:r>
              <a:rPr lang="en-ID" sz="2000" dirty="0" err="1">
                <a:latin typeface="Quattrocento Sans" panose="020B0502050000020003" pitchFamily="34" charset="0"/>
              </a:rPr>
              <a:t>hadir</a:t>
            </a:r>
            <a:r>
              <a:rPr lang="en-ID" sz="2000" dirty="0">
                <a:latin typeface="Quattrocento Sans" panose="020B0502050000020003" pitchFamily="34" charset="0"/>
              </a:rPr>
              <a:t> </a:t>
            </a:r>
            <a:r>
              <a:rPr lang="en-ID" sz="2000" dirty="0" err="1">
                <a:latin typeface="Quattrocento Sans" panose="020B0502050000020003" pitchFamily="34" charset="0"/>
              </a:rPr>
              <a:t>penuh</a:t>
            </a:r>
            <a:r>
              <a:rPr lang="en-ID" sz="2000" dirty="0">
                <a:latin typeface="Quattrocento Sans" panose="020B0502050000020003" pitchFamily="34" charset="0"/>
              </a:rPr>
              <a:t> </a:t>
            </a:r>
            <a:r>
              <a:rPr lang="en-ID" sz="2000" dirty="0" err="1">
                <a:latin typeface="Quattrocento Sans" panose="020B0502050000020003" pitchFamily="34" charset="0"/>
              </a:rPr>
              <a:t>gagah</a:t>
            </a:r>
            <a:r>
              <a:rPr lang="en-ID" sz="2000" dirty="0">
                <a:latin typeface="Quattrocento Sans" panose="020B0502050000020003" pitchFamily="34" charset="0"/>
              </a:rPr>
              <a:t>, </a:t>
            </a:r>
            <a:r>
              <a:rPr lang="en-ID" sz="2000" dirty="0" err="1">
                <a:latin typeface="Quattrocento Sans" panose="020B0502050000020003" pitchFamily="34" charset="0"/>
              </a:rPr>
              <a:t>Pokdakan</a:t>
            </a:r>
            <a:r>
              <a:rPr lang="en-ID" sz="2000" dirty="0">
                <a:latin typeface="Quattrocento Sans" panose="020B0502050000020003" pitchFamily="34" charset="0"/>
              </a:rPr>
              <a:t> </a:t>
            </a:r>
            <a:r>
              <a:rPr lang="en-ID" sz="2000" dirty="0" err="1">
                <a:latin typeface="Quattrocento Sans" panose="020B0502050000020003" pitchFamily="34" charset="0"/>
              </a:rPr>
              <a:t>maju</a:t>
            </a:r>
            <a:r>
              <a:rPr lang="en-ID" sz="2000" dirty="0">
                <a:latin typeface="Quattrocento Sans" panose="020B0502050000020003" pitchFamily="34" charset="0"/>
              </a:rPr>
              <a:t>, </a:t>
            </a:r>
            <a:r>
              <a:rPr lang="en-ID" sz="2000" dirty="0" err="1">
                <a:latin typeface="Quattrocento Sans" panose="020B0502050000020003" pitchFamily="34" charset="0"/>
              </a:rPr>
              <a:t>semakin</a:t>
            </a:r>
            <a:r>
              <a:rPr lang="en-ID" sz="2000" dirty="0">
                <a:latin typeface="Quattrocento Sans" panose="020B0502050000020003" pitchFamily="34" charset="0"/>
              </a:rPr>
              <a:t> </a:t>
            </a:r>
            <a:r>
              <a:rPr lang="en-ID" sz="2000" dirty="0" err="1">
                <a:latin typeface="Quattrocento Sans" panose="020B0502050000020003" pitchFamily="34" charset="0"/>
              </a:rPr>
              <a:t>berfaedah</a:t>
            </a:r>
            <a:r>
              <a:rPr lang="en-ID" sz="2000" dirty="0">
                <a:latin typeface="Quattrocento Sans" panose="020B0502050000020003" pitchFamily="34" charset="0"/>
              </a:rPr>
              <a:t>.</a:t>
            </a:r>
            <a:br>
              <a:rPr lang="en-ID" sz="2000" dirty="0">
                <a:latin typeface="Quattrocento Sans" panose="020B0502050000020003" pitchFamily="34" charset="0"/>
              </a:rPr>
            </a:br>
            <a:br>
              <a:rPr lang="en-ID" sz="2000" dirty="0">
                <a:latin typeface="Quattrocento Sans" panose="020B0502050000020003" pitchFamily="34" charset="0"/>
              </a:rPr>
            </a:br>
            <a:r>
              <a:rPr lang="en-ID" sz="2000" dirty="0" err="1">
                <a:latin typeface="Quattrocento Sans" panose="020B0502050000020003" pitchFamily="34" charset="0"/>
              </a:rPr>
              <a:t>Tambak</a:t>
            </a:r>
            <a:r>
              <a:rPr lang="en-ID" sz="2000" dirty="0">
                <a:latin typeface="Quattrocento Sans" panose="020B0502050000020003" pitchFamily="34" charset="0"/>
              </a:rPr>
              <a:t> </a:t>
            </a:r>
            <a:r>
              <a:rPr lang="en-ID" sz="2000" dirty="0" err="1">
                <a:latin typeface="Quattrocento Sans" panose="020B0502050000020003" pitchFamily="34" charset="0"/>
              </a:rPr>
              <a:t>bersih</a:t>
            </a:r>
            <a:r>
              <a:rPr lang="en-ID" sz="2000" dirty="0">
                <a:latin typeface="Quattrocento Sans" panose="020B0502050000020003" pitchFamily="34" charset="0"/>
              </a:rPr>
              <a:t> </a:t>
            </a:r>
            <a:r>
              <a:rPr lang="en-ID" sz="2000" dirty="0" err="1">
                <a:latin typeface="Quattrocento Sans" panose="020B0502050000020003" pitchFamily="34" charset="0"/>
              </a:rPr>
              <a:t>hasil</a:t>
            </a:r>
            <a:r>
              <a:rPr lang="en-ID" sz="2000" dirty="0">
                <a:latin typeface="Quattrocento Sans" panose="020B0502050000020003" pitchFamily="34" charset="0"/>
              </a:rPr>
              <a:t> </a:t>
            </a:r>
            <a:r>
              <a:rPr lang="en-ID" sz="2000" dirty="0" err="1">
                <a:latin typeface="Quattrocento Sans" panose="020B0502050000020003" pitchFamily="34" charset="0"/>
              </a:rPr>
              <a:t>melimpah</a:t>
            </a:r>
            <a:r>
              <a:rPr lang="en-ID" sz="2000" dirty="0">
                <a:latin typeface="Quattrocento Sans" panose="020B0502050000020003" pitchFamily="34" charset="0"/>
              </a:rPr>
              <a:t>, </a:t>
            </a:r>
            <a:r>
              <a:rPr lang="en-ID" sz="2000" dirty="0" err="1">
                <a:latin typeface="Quattrocento Sans" panose="020B0502050000020003" pitchFamily="34" charset="0"/>
              </a:rPr>
              <a:t>Kerja</a:t>
            </a:r>
            <a:r>
              <a:rPr lang="en-ID" sz="2000" dirty="0">
                <a:latin typeface="Quattrocento Sans" panose="020B0502050000020003" pitchFamily="34" charset="0"/>
              </a:rPr>
              <a:t> </a:t>
            </a:r>
            <a:r>
              <a:rPr lang="en-ID" sz="2000" dirty="0" err="1">
                <a:latin typeface="Quattrocento Sans" panose="020B0502050000020003" pitchFamily="34" charset="0"/>
              </a:rPr>
              <a:t>bersama</a:t>
            </a:r>
            <a:r>
              <a:rPr lang="en-ID" sz="2000" dirty="0">
                <a:latin typeface="Quattrocento Sans" panose="020B0502050000020003" pitchFamily="34" charset="0"/>
              </a:rPr>
              <a:t> </a:t>
            </a:r>
            <a:r>
              <a:rPr lang="en-ID" sz="2000" dirty="0" err="1">
                <a:latin typeface="Quattrocento Sans" panose="020B0502050000020003" pitchFamily="34" charset="0"/>
              </a:rPr>
              <a:t>penuh</a:t>
            </a:r>
            <a:r>
              <a:rPr lang="en-ID" sz="2000" dirty="0">
                <a:latin typeface="Quattrocento Sans" panose="020B0502050000020003" pitchFamily="34" charset="0"/>
              </a:rPr>
              <a:t> </a:t>
            </a:r>
            <a:r>
              <a:rPr lang="en-ID" sz="2000" dirty="0" err="1">
                <a:latin typeface="Quattrocento Sans" panose="020B0502050000020003" pitchFamily="34" charset="0"/>
              </a:rPr>
              <a:t>semangat</a:t>
            </a:r>
            <a:r>
              <a:rPr lang="en-ID" sz="2000" dirty="0">
                <a:latin typeface="Quattrocento Sans" panose="020B0502050000020003" pitchFamily="34" charset="0"/>
              </a:rPr>
              <a:t>. Perempuan </a:t>
            </a:r>
            <a:r>
              <a:rPr lang="en-ID" sz="2000" dirty="0" err="1">
                <a:latin typeface="Quattrocento Sans" panose="020B0502050000020003" pitchFamily="34" charset="0"/>
              </a:rPr>
              <a:t>berdaya</a:t>
            </a:r>
            <a:r>
              <a:rPr lang="en-ID" sz="2000" dirty="0">
                <a:latin typeface="Quattrocento Sans" panose="020B0502050000020003" pitchFamily="34" charset="0"/>
              </a:rPr>
              <a:t> </a:t>
            </a:r>
            <a:r>
              <a:rPr lang="en-ID" sz="2000" dirty="0" err="1">
                <a:latin typeface="Quattrocento Sans" panose="020B0502050000020003" pitchFamily="34" charset="0"/>
              </a:rPr>
              <a:t>tiada</a:t>
            </a:r>
            <a:r>
              <a:rPr lang="en-ID" sz="2000" dirty="0">
                <a:latin typeface="Quattrocento Sans" panose="020B0502050000020003" pitchFamily="34" charset="0"/>
              </a:rPr>
              <a:t> </a:t>
            </a:r>
            <a:r>
              <a:rPr lang="en-ID" sz="2000" dirty="0" err="1">
                <a:latin typeface="Quattrocento Sans" panose="020B0502050000020003" pitchFamily="34" charset="0"/>
              </a:rPr>
              <a:t>lelah</a:t>
            </a:r>
            <a:r>
              <a:rPr lang="en-ID" sz="2000" dirty="0">
                <a:latin typeface="Quattrocento Sans" panose="020B0502050000020003" pitchFamily="34" charset="0"/>
              </a:rPr>
              <a:t>, </a:t>
            </a:r>
            <a:r>
              <a:rPr lang="en-ID" sz="2000" dirty="0" err="1">
                <a:latin typeface="Quattrocento Sans" panose="020B0502050000020003" pitchFamily="34" charset="0"/>
              </a:rPr>
              <a:t>Udang</a:t>
            </a:r>
            <a:r>
              <a:rPr lang="en-ID" sz="2000" dirty="0">
                <a:latin typeface="Quattrocento Sans" panose="020B0502050000020003" pitchFamily="34" charset="0"/>
              </a:rPr>
              <a:t> </a:t>
            </a:r>
            <a:r>
              <a:rPr lang="en-ID" sz="2000" dirty="0" err="1">
                <a:latin typeface="Quattrocento Sans" panose="020B0502050000020003" pitchFamily="34" charset="0"/>
              </a:rPr>
              <a:t>vaname</a:t>
            </a:r>
            <a:r>
              <a:rPr lang="en-ID" sz="2000" dirty="0">
                <a:latin typeface="Quattrocento Sans" panose="020B0502050000020003" pitchFamily="34" charset="0"/>
              </a:rPr>
              <a:t> pun </a:t>
            </a:r>
            <a:r>
              <a:rPr lang="en-ID" sz="2000" dirty="0" err="1">
                <a:latin typeface="Quattrocento Sans" panose="020B0502050000020003" pitchFamily="34" charset="0"/>
              </a:rPr>
              <a:t>makin</a:t>
            </a:r>
            <a:r>
              <a:rPr lang="en-ID" sz="2000" dirty="0">
                <a:latin typeface="Quattrocento Sans" panose="020B0502050000020003" pitchFamily="34" charset="0"/>
              </a:rPr>
              <a:t> </a:t>
            </a:r>
            <a:r>
              <a:rPr lang="en-ID" sz="2000" dirty="0" err="1">
                <a:latin typeface="Quattrocento Sans" panose="020B0502050000020003" pitchFamily="34" charset="0"/>
              </a:rPr>
              <a:t>kuat</a:t>
            </a:r>
            <a:r>
              <a:rPr lang="en-ID" sz="2000" dirty="0">
                <a:latin typeface="Quattrocento Sans" panose="020B0502050000020003" pitchFamily="34" charset="0"/>
              </a:rPr>
              <a:t>.</a:t>
            </a:r>
            <a:br>
              <a:rPr lang="en-ID" sz="2000" dirty="0">
                <a:latin typeface="Quattrocento Sans" panose="020B0502050000020003" pitchFamily="34" charset="0"/>
              </a:rPr>
            </a:br>
            <a:br>
              <a:rPr lang="en-ID" sz="2000" dirty="0">
                <a:latin typeface="Quattrocento Sans" panose="020B0502050000020003" pitchFamily="34" charset="0"/>
              </a:rPr>
            </a:br>
            <a:r>
              <a:rPr lang="en-ID" sz="2000" dirty="0">
                <a:latin typeface="Quattrocento Sans" panose="020B0502050000020003" pitchFamily="34" charset="0"/>
              </a:rPr>
              <a:t>Pergi </a:t>
            </a:r>
            <a:r>
              <a:rPr lang="en-ID" sz="2000" dirty="0" err="1">
                <a:latin typeface="Quattrocento Sans" panose="020B0502050000020003" pitchFamily="34" charset="0"/>
              </a:rPr>
              <a:t>ke</a:t>
            </a:r>
            <a:r>
              <a:rPr lang="en-ID" sz="2000" dirty="0">
                <a:latin typeface="Quattrocento Sans" panose="020B0502050000020003" pitchFamily="34" charset="0"/>
              </a:rPr>
              <a:t> </a:t>
            </a:r>
            <a:r>
              <a:rPr lang="en-ID" sz="2000" dirty="0" err="1">
                <a:latin typeface="Quattrocento Sans" panose="020B0502050000020003" pitchFamily="34" charset="0"/>
              </a:rPr>
              <a:t>hutan</a:t>
            </a:r>
            <a:r>
              <a:rPr lang="en-ID" sz="2000" dirty="0">
                <a:latin typeface="Quattrocento Sans" panose="020B0502050000020003" pitchFamily="34" charset="0"/>
              </a:rPr>
              <a:t> </a:t>
            </a:r>
            <a:r>
              <a:rPr lang="en-ID" sz="2000" dirty="0" err="1">
                <a:latin typeface="Quattrocento Sans" panose="020B0502050000020003" pitchFamily="34" charset="0"/>
              </a:rPr>
              <a:t>memetik</a:t>
            </a:r>
            <a:r>
              <a:rPr lang="en-ID" sz="2000" dirty="0">
                <a:latin typeface="Quattrocento Sans" panose="020B0502050000020003" pitchFamily="34" charset="0"/>
              </a:rPr>
              <a:t> </a:t>
            </a:r>
            <a:r>
              <a:rPr lang="en-ID" sz="2000" dirty="0" err="1">
                <a:latin typeface="Quattrocento Sans" panose="020B0502050000020003" pitchFamily="34" charset="0"/>
              </a:rPr>
              <a:t>jambu</a:t>
            </a:r>
            <a:r>
              <a:rPr lang="en-ID" sz="2000" dirty="0">
                <a:latin typeface="Quattrocento Sans" panose="020B0502050000020003" pitchFamily="34" charset="0"/>
              </a:rPr>
              <a:t>, Jambu </a:t>
            </a:r>
            <a:r>
              <a:rPr lang="en-ID" sz="2000" dirty="0" err="1">
                <a:latin typeface="Quattrocento Sans" panose="020B0502050000020003" pitchFamily="34" charset="0"/>
              </a:rPr>
              <a:t>matang</a:t>
            </a:r>
            <a:r>
              <a:rPr lang="en-ID" sz="2000" dirty="0">
                <a:latin typeface="Quattrocento Sans" panose="020B0502050000020003" pitchFamily="34" charset="0"/>
              </a:rPr>
              <a:t> </a:t>
            </a:r>
            <a:r>
              <a:rPr lang="en-ID" sz="2000" dirty="0" err="1">
                <a:latin typeface="Quattrocento Sans" panose="020B0502050000020003" pitchFamily="34" charset="0"/>
              </a:rPr>
              <a:t>ranum</a:t>
            </a:r>
            <a:r>
              <a:rPr lang="en-ID" sz="2000" dirty="0">
                <a:latin typeface="Quattrocento Sans" panose="020B0502050000020003" pitchFamily="34" charset="0"/>
              </a:rPr>
              <a:t> di </a:t>
            </a:r>
            <a:r>
              <a:rPr lang="en-ID" sz="2000" dirty="0" err="1">
                <a:latin typeface="Quattrocento Sans" panose="020B0502050000020003" pitchFamily="34" charset="0"/>
              </a:rPr>
              <a:t>pohon</a:t>
            </a:r>
            <a:r>
              <a:rPr lang="en-ID" sz="2000" dirty="0">
                <a:latin typeface="Quattrocento Sans" panose="020B0502050000020003" pitchFamily="34" charset="0"/>
              </a:rPr>
              <a:t>. Perempuan </a:t>
            </a:r>
            <a:r>
              <a:rPr lang="en-ID" sz="2000" dirty="0" err="1">
                <a:latin typeface="Quattrocento Sans" panose="020B0502050000020003" pitchFamily="34" charset="0"/>
              </a:rPr>
              <a:t>maju</a:t>
            </a:r>
            <a:r>
              <a:rPr lang="en-ID" sz="2000" dirty="0">
                <a:latin typeface="Quattrocento Sans" panose="020B0502050000020003" pitchFamily="34" charset="0"/>
              </a:rPr>
              <a:t>, </a:t>
            </a:r>
            <a:r>
              <a:rPr lang="en-ID" sz="2000" dirty="0" err="1">
                <a:latin typeface="Quattrocento Sans" panose="020B0502050000020003" pitchFamily="34" charset="0"/>
              </a:rPr>
              <a:t>bangsa</a:t>
            </a:r>
            <a:r>
              <a:rPr lang="en-ID" sz="2000" dirty="0">
                <a:latin typeface="Quattrocento Sans" panose="020B0502050000020003" pitchFamily="34" charset="0"/>
              </a:rPr>
              <a:t> pun </a:t>
            </a:r>
            <a:r>
              <a:rPr lang="en-ID" sz="2000" dirty="0" err="1">
                <a:latin typeface="Quattrocento Sans" panose="020B0502050000020003" pitchFamily="34" charset="0"/>
              </a:rPr>
              <a:t>maju</a:t>
            </a:r>
            <a:r>
              <a:rPr lang="en-ID" sz="2000" dirty="0">
                <a:latin typeface="Quattrocento Sans" panose="020B0502050000020003" pitchFamily="34" charset="0"/>
              </a:rPr>
              <a:t>, Setara </a:t>
            </a:r>
            <a:r>
              <a:rPr lang="en-ID" sz="2000" dirty="0" err="1">
                <a:latin typeface="Quattrocento Sans" panose="020B0502050000020003" pitchFamily="34" charset="0"/>
              </a:rPr>
              <a:t>hak</a:t>
            </a:r>
            <a:r>
              <a:rPr lang="en-ID" sz="2000" dirty="0">
                <a:latin typeface="Quattrocento Sans" panose="020B0502050000020003" pitchFamily="34" charset="0"/>
              </a:rPr>
              <a:t>, </a:t>
            </a:r>
            <a:r>
              <a:rPr lang="en-ID" sz="2000" dirty="0" err="1">
                <a:latin typeface="Quattrocento Sans" panose="020B0502050000020003" pitchFamily="34" charset="0"/>
              </a:rPr>
              <a:t>adil</a:t>
            </a:r>
            <a:r>
              <a:rPr lang="en-ID" sz="2000" dirty="0">
                <a:latin typeface="Quattrocento Sans" panose="020B0502050000020003" pitchFamily="34" charset="0"/>
              </a:rPr>
              <a:t> </a:t>
            </a:r>
            <a:r>
              <a:rPr lang="en-ID" sz="2000" dirty="0" err="1">
                <a:latin typeface="Quattrocento Sans" panose="020B0502050000020003" pitchFamily="34" charset="0"/>
              </a:rPr>
              <a:t>kesempatan</a:t>
            </a:r>
            <a:r>
              <a:rPr lang="en-ID" sz="2000" dirty="0">
                <a:latin typeface="Quattrocento Sans" panose="020B0502050000020003" pitchFamily="34" charset="0"/>
              </a:rPr>
              <a:t>!</a:t>
            </a:r>
            <a:br>
              <a:rPr lang="en-ID" sz="2000" dirty="0">
                <a:latin typeface="Quattrocento Sans" panose="020B0502050000020003" pitchFamily="34" charset="0"/>
              </a:rPr>
            </a:br>
            <a:br>
              <a:rPr lang="en-ID" sz="2000" dirty="0">
                <a:latin typeface="Quattrocento Sans" panose="020B0502050000020003" pitchFamily="34" charset="0"/>
              </a:rPr>
            </a:br>
            <a:r>
              <a:rPr lang="en-ID" sz="2000" dirty="0" err="1">
                <a:latin typeface="Quattrocento Sans" panose="020B0502050000020003" pitchFamily="34" charset="0"/>
              </a:rPr>
              <a:t>Semilir</a:t>
            </a:r>
            <a:r>
              <a:rPr lang="en-ID" sz="2000" dirty="0">
                <a:latin typeface="Quattrocento Sans" panose="020B0502050000020003" pitchFamily="34" charset="0"/>
              </a:rPr>
              <a:t> </a:t>
            </a:r>
            <a:r>
              <a:rPr lang="en-ID" sz="2000" dirty="0" err="1">
                <a:latin typeface="Quattrocento Sans" panose="020B0502050000020003" pitchFamily="34" charset="0"/>
              </a:rPr>
              <a:t>angin</a:t>
            </a:r>
            <a:r>
              <a:rPr lang="en-ID" sz="2000" dirty="0">
                <a:latin typeface="Quattrocento Sans" panose="020B0502050000020003" pitchFamily="34" charset="0"/>
              </a:rPr>
              <a:t> </a:t>
            </a:r>
            <a:r>
              <a:rPr lang="en-ID" sz="2000" dirty="0" err="1">
                <a:latin typeface="Quattrocento Sans" panose="020B0502050000020003" pitchFamily="34" charset="0"/>
              </a:rPr>
              <a:t>menyapa</a:t>
            </a:r>
            <a:r>
              <a:rPr lang="en-ID" sz="2000" dirty="0">
                <a:latin typeface="Quattrocento Sans" panose="020B0502050000020003" pitchFamily="34" charset="0"/>
              </a:rPr>
              <a:t> </a:t>
            </a:r>
            <a:r>
              <a:rPr lang="en-ID" sz="2000" dirty="0" err="1">
                <a:latin typeface="Quattrocento Sans" panose="020B0502050000020003" pitchFamily="34" charset="0"/>
              </a:rPr>
              <a:t>petani</a:t>
            </a:r>
            <a:r>
              <a:rPr lang="en-ID" sz="2000" dirty="0">
                <a:latin typeface="Quattrocento Sans" panose="020B0502050000020003" pitchFamily="34" charset="0"/>
              </a:rPr>
              <a:t>, Di sawah </a:t>
            </a:r>
            <a:r>
              <a:rPr lang="en-ID" sz="2000" dirty="0" err="1">
                <a:latin typeface="Quattrocento Sans" panose="020B0502050000020003" pitchFamily="34" charset="0"/>
              </a:rPr>
              <a:t>luas</a:t>
            </a:r>
            <a:r>
              <a:rPr lang="en-ID" sz="2000" dirty="0">
                <a:latin typeface="Quattrocento Sans" panose="020B0502050000020003" pitchFamily="34" charset="0"/>
              </a:rPr>
              <a:t> di </a:t>
            </a:r>
            <a:r>
              <a:rPr lang="en-ID" sz="2000" dirty="0" err="1">
                <a:latin typeface="Quattrocento Sans" panose="020B0502050000020003" pitchFamily="34" charset="0"/>
              </a:rPr>
              <a:t>bawah</a:t>
            </a:r>
            <a:r>
              <a:rPr lang="en-ID" sz="2000" dirty="0">
                <a:latin typeface="Quattrocento Sans" panose="020B0502050000020003" pitchFamily="34" charset="0"/>
              </a:rPr>
              <a:t> </a:t>
            </a:r>
            <a:r>
              <a:rPr lang="en-ID" sz="2000" dirty="0" err="1">
                <a:latin typeface="Quattrocento Sans" panose="020B0502050000020003" pitchFamily="34" charset="0"/>
              </a:rPr>
              <a:t>mentari</a:t>
            </a:r>
            <a:r>
              <a:rPr lang="en-ID" sz="2000" dirty="0">
                <a:latin typeface="Quattrocento Sans" panose="020B0502050000020003" pitchFamily="34" charset="0"/>
              </a:rPr>
              <a:t>. Perempuan </a:t>
            </a:r>
            <a:r>
              <a:rPr lang="en-ID" sz="2000" dirty="0" err="1">
                <a:latin typeface="Quattrocento Sans" panose="020B0502050000020003" pitchFamily="34" charset="0"/>
              </a:rPr>
              <a:t>cerdas</a:t>
            </a:r>
            <a:r>
              <a:rPr lang="en-ID" sz="2000" dirty="0">
                <a:latin typeface="Quattrocento Sans" panose="020B0502050000020003" pitchFamily="34" charset="0"/>
              </a:rPr>
              <a:t> dan </a:t>
            </a:r>
            <a:r>
              <a:rPr lang="en-ID" sz="2000" dirty="0" err="1">
                <a:latin typeface="Quattrocento Sans" panose="020B0502050000020003" pitchFamily="34" charset="0"/>
              </a:rPr>
              <a:t>mandiri</a:t>
            </a:r>
            <a:r>
              <a:rPr lang="en-ID" sz="2000" dirty="0">
                <a:latin typeface="Quattrocento Sans" panose="020B0502050000020003" pitchFamily="34" charset="0"/>
              </a:rPr>
              <a:t>, Adalah </a:t>
            </a:r>
            <a:r>
              <a:rPr lang="en-ID" sz="2000" dirty="0" err="1">
                <a:latin typeface="Quattrocento Sans" panose="020B0502050000020003" pitchFamily="34" charset="0"/>
              </a:rPr>
              <a:t>kunci</a:t>
            </a:r>
            <a:r>
              <a:rPr lang="en-ID" sz="2000" dirty="0">
                <a:latin typeface="Quattrocento Sans" panose="020B0502050000020003" pitchFamily="34" charset="0"/>
              </a:rPr>
              <a:t> </a:t>
            </a:r>
            <a:r>
              <a:rPr lang="en-ID" sz="2000" dirty="0" err="1">
                <a:latin typeface="Quattrocento Sans" panose="020B0502050000020003" pitchFamily="34" charset="0"/>
              </a:rPr>
              <a:t>perubahan</a:t>
            </a:r>
            <a:r>
              <a:rPr lang="en-ID" sz="2000" dirty="0">
                <a:latin typeface="Quattrocento Sans" panose="020B0502050000020003" pitchFamily="34" charset="0"/>
              </a:rPr>
              <a:t> </a:t>
            </a:r>
            <a:r>
              <a:rPr lang="en-ID" sz="2000" dirty="0" err="1">
                <a:latin typeface="Quattrocento Sans" panose="020B0502050000020003" pitchFamily="34" charset="0"/>
              </a:rPr>
              <a:t>hakiki</a:t>
            </a:r>
            <a:r>
              <a:rPr lang="en-ID" sz="2000" dirty="0">
                <a:latin typeface="Quattrocento Sans" panose="020B0502050000020003" pitchFamily="34" charset="0"/>
              </a:rPr>
              <a:t>.</a:t>
            </a:r>
            <a:br>
              <a:rPr lang="en-ID" sz="2000" dirty="0">
                <a:latin typeface="Quattrocento Sans" panose="020B0502050000020003" pitchFamily="34" charset="0"/>
              </a:rPr>
            </a:br>
            <a:br>
              <a:rPr lang="en-ID" sz="2000" dirty="0">
                <a:latin typeface="Quattrocento Sans" panose="020B0502050000020003" pitchFamily="34" charset="0"/>
              </a:rPr>
            </a:br>
            <a:r>
              <a:rPr lang="en-ID" sz="2000" dirty="0">
                <a:latin typeface="Quattrocento Sans" panose="020B0502050000020003" pitchFamily="34" charset="0"/>
              </a:rPr>
              <a:t>Pergi </a:t>
            </a:r>
            <a:r>
              <a:rPr lang="en-ID" sz="2000" dirty="0" err="1">
                <a:latin typeface="Quattrocento Sans" panose="020B0502050000020003" pitchFamily="34" charset="0"/>
              </a:rPr>
              <a:t>ke</a:t>
            </a:r>
            <a:r>
              <a:rPr lang="en-ID" sz="2000" dirty="0">
                <a:latin typeface="Quattrocento Sans" panose="020B0502050000020003" pitchFamily="34" charset="0"/>
              </a:rPr>
              <a:t> pasar </a:t>
            </a:r>
            <a:r>
              <a:rPr lang="en-ID" sz="2000" dirty="0" err="1">
                <a:latin typeface="Quattrocento Sans" panose="020B0502050000020003" pitchFamily="34" charset="0"/>
              </a:rPr>
              <a:t>beli</a:t>
            </a:r>
            <a:r>
              <a:rPr lang="en-ID" sz="2000" dirty="0">
                <a:latin typeface="Quattrocento Sans" panose="020B0502050000020003" pitchFamily="34" charset="0"/>
              </a:rPr>
              <a:t> rambutan, </a:t>
            </a:r>
            <a:r>
              <a:rPr lang="en-ID" sz="2000" dirty="0" err="1">
                <a:latin typeface="Quattrocento Sans" panose="020B0502050000020003" pitchFamily="34" charset="0"/>
              </a:rPr>
              <a:t>Singgah</a:t>
            </a:r>
            <a:r>
              <a:rPr lang="en-ID" sz="2000" dirty="0">
                <a:latin typeface="Quattrocento Sans" panose="020B0502050000020003" pitchFamily="34" charset="0"/>
              </a:rPr>
              <a:t> </a:t>
            </a:r>
            <a:r>
              <a:rPr lang="en-ID" sz="2000" dirty="0" err="1">
                <a:latin typeface="Quattrocento Sans" panose="020B0502050000020003" pitchFamily="34" charset="0"/>
              </a:rPr>
              <a:t>sebentar</a:t>
            </a:r>
            <a:r>
              <a:rPr lang="en-ID" sz="2000" dirty="0">
                <a:latin typeface="Quattrocento Sans" panose="020B0502050000020003" pitchFamily="34" charset="0"/>
              </a:rPr>
              <a:t> </a:t>
            </a:r>
            <a:r>
              <a:rPr lang="en-ID" sz="2000" dirty="0" err="1">
                <a:latin typeface="Quattrocento Sans" panose="020B0502050000020003" pitchFamily="34" charset="0"/>
              </a:rPr>
              <a:t>beli</a:t>
            </a:r>
            <a:r>
              <a:rPr lang="en-ID" sz="2000" dirty="0">
                <a:latin typeface="Quattrocento Sans" panose="020B0502050000020003" pitchFamily="34" charset="0"/>
              </a:rPr>
              <a:t> ketupat. </a:t>
            </a:r>
            <a:r>
              <a:rPr lang="en-ID" sz="2000" dirty="0" err="1">
                <a:latin typeface="Quattrocento Sans" panose="020B0502050000020003" pitchFamily="34" charset="0"/>
              </a:rPr>
              <a:t>Hargai</a:t>
            </a:r>
            <a:r>
              <a:rPr lang="en-ID" sz="2000" dirty="0">
                <a:latin typeface="Quattrocento Sans" panose="020B0502050000020003" pitchFamily="34" charset="0"/>
              </a:rPr>
              <a:t> </a:t>
            </a:r>
            <a:r>
              <a:rPr lang="en-ID" sz="2000" dirty="0" err="1">
                <a:latin typeface="Quattrocento Sans" panose="020B0502050000020003" pitchFamily="34" charset="0"/>
              </a:rPr>
              <a:t>semua</a:t>
            </a:r>
            <a:r>
              <a:rPr lang="en-ID" sz="2000" dirty="0">
                <a:latin typeface="Quattrocento Sans" panose="020B0502050000020003" pitchFamily="34" charset="0"/>
              </a:rPr>
              <a:t> </a:t>
            </a:r>
            <a:r>
              <a:rPr lang="en-ID" sz="2000" dirty="0" err="1">
                <a:latin typeface="Quattrocento Sans" panose="020B0502050000020003" pitchFamily="34" charset="0"/>
              </a:rPr>
              <a:t>tanpa</a:t>
            </a:r>
            <a:r>
              <a:rPr lang="en-ID" sz="2000" dirty="0">
                <a:latin typeface="Quattrocento Sans" panose="020B0502050000020003" pitchFamily="34" charset="0"/>
              </a:rPr>
              <a:t> </a:t>
            </a:r>
            <a:r>
              <a:rPr lang="en-ID" sz="2000" dirty="0" err="1">
                <a:latin typeface="Quattrocento Sans" panose="020B0502050000020003" pitchFamily="34" charset="0"/>
              </a:rPr>
              <a:t>perbedaan</a:t>
            </a:r>
            <a:r>
              <a:rPr lang="en-ID" sz="2000" dirty="0">
                <a:latin typeface="Quattrocento Sans" panose="020B0502050000020003" pitchFamily="34" charset="0"/>
              </a:rPr>
              <a:t>, Hak </a:t>
            </a:r>
            <a:r>
              <a:rPr lang="en-ID" sz="2000" dirty="0" err="1">
                <a:latin typeface="Quattrocento Sans" panose="020B0502050000020003" pitchFamily="34" charset="0"/>
              </a:rPr>
              <a:t>setara</a:t>
            </a:r>
            <a:r>
              <a:rPr lang="en-ID" sz="2000" dirty="0">
                <a:latin typeface="Quattrocento Sans" panose="020B0502050000020003" pitchFamily="34" charset="0"/>
              </a:rPr>
              <a:t> </a:t>
            </a:r>
            <a:r>
              <a:rPr lang="en-ID" sz="2000" dirty="0" err="1">
                <a:latin typeface="Quattrocento Sans" panose="020B0502050000020003" pitchFamily="34" charset="0"/>
              </a:rPr>
              <a:t>jangan</a:t>
            </a:r>
            <a:r>
              <a:rPr lang="en-ID" sz="2000" dirty="0">
                <a:latin typeface="Quattrocento Sans" panose="020B0502050000020003" pitchFamily="34" charset="0"/>
              </a:rPr>
              <a:t> </a:t>
            </a:r>
            <a:r>
              <a:rPr lang="en-ID" sz="2000" dirty="0" err="1">
                <a:latin typeface="Quattrocento Sans" panose="020B0502050000020003" pitchFamily="34" charset="0"/>
              </a:rPr>
              <a:t>terlewat</a:t>
            </a:r>
            <a:r>
              <a:rPr lang="en-ID" sz="2000" dirty="0">
                <a:latin typeface="Quattrocento Sans" panose="020B0502050000020003" pitchFamily="34" charset="0"/>
              </a:rPr>
              <a:t>.</a:t>
            </a:r>
            <a:br>
              <a:rPr lang="en-ID" sz="2000" dirty="0">
                <a:latin typeface="Quattrocento Sans" panose="020B0502050000020003" pitchFamily="34" charset="0"/>
              </a:rPr>
            </a:br>
            <a:br>
              <a:rPr lang="en-ID" sz="2000" dirty="0">
                <a:latin typeface="Quattrocento Sans" panose="020B0502050000020003" pitchFamily="34" charset="0"/>
              </a:rPr>
            </a:br>
            <a:r>
              <a:rPr lang="en-ID" sz="2000" dirty="0" err="1">
                <a:latin typeface="Quattrocento Sans" panose="020B0502050000020003" pitchFamily="34" charset="0"/>
              </a:rPr>
              <a:t>Burung</a:t>
            </a:r>
            <a:r>
              <a:rPr lang="en-ID" sz="2000" dirty="0">
                <a:latin typeface="Quattrocento Sans" panose="020B0502050000020003" pitchFamily="34" charset="0"/>
              </a:rPr>
              <a:t> </a:t>
            </a:r>
            <a:r>
              <a:rPr lang="en-ID" sz="2000" dirty="0" err="1">
                <a:latin typeface="Quattrocento Sans" panose="020B0502050000020003" pitchFamily="34" charset="0"/>
              </a:rPr>
              <a:t>merpati</a:t>
            </a:r>
            <a:r>
              <a:rPr lang="en-ID" sz="2000" dirty="0">
                <a:latin typeface="Quattrocento Sans" panose="020B0502050000020003" pitchFamily="34" charset="0"/>
              </a:rPr>
              <a:t> terbang </a:t>
            </a:r>
            <a:r>
              <a:rPr lang="en-ID" sz="2000" dirty="0" err="1">
                <a:latin typeface="Quattrocento Sans" panose="020B0502050000020003" pitchFamily="34" charset="0"/>
              </a:rPr>
              <a:t>tinggi</a:t>
            </a:r>
            <a:r>
              <a:rPr lang="en-ID" sz="2000" dirty="0">
                <a:latin typeface="Quattrocento Sans" panose="020B0502050000020003" pitchFamily="34" charset="0"/>
              </a:rPr>
              <a:t>, </a:t>
            </a:r>
            <a:r>
              <a:rPr lang="en-ID" sz="2000" dirty="0" err="1">
                <a:latin typeface="Quattrocento Sans" panose="020B0502050000020003" pitchFamily="34" charset="0"/>
              </a:rPr>
              <a:t>Hinggap</a:t>
            </a:r>
            <a:r>
              <a:rPr lang="en-ID" sz="2000" dirty="0">
                <a:latin typeface="Quattrocento Sans" panose="020B0502050000020003" pitchFamily="34" charset="0"/>
              </a:rPr>
              <a:t> manis di ranting jati. </a:t>
            </a:r>
            <a:r>
              <a:rPr lang="en-ID" sz="2000" dirty="0" err="1">
                <a:latin typeface="Quattrocento Sans" panose="020B0502050000020003" pitchFamily="34" charset="0"/>
              </a:rPr>
              <a:t>Jangan</a:t>
            </a:r>
            <a:r>
              <a:rPr lang="en-ID" sz="2000" dirty="0">
                <a:latin typeface="Quattrocento Sans" panose="020B0502050000020003" pitchFamily="34" charset="0"/>
              </a:rPr>
              <a:t> </a:t>
            </a:r>
            <a:r>
              <a:rPr lang="en-ID" sz="2000" dirty="0" err="1">
                <a:latin typeface="Quattrocento Sans" panose="020B0502050000020003" pitchFamily="34" charset="0"/>
              </a:rPr>
              <a:t>biarkan</a:t>
            </a:r>
            <a:r>
              <a:rPr lang="en-ID" sz="2000" dirty="0">
                <a:latin typeface="Quattrocento Sans" panose="020B0502050000020003" pitchFamily="34" charset="0"/>
              </a:rPr>
              <a:t> </a:t>
            </a:r>
            <a:r>
              <a:rPr lang="en-ID" sz="2000" dirty="0" err="1">
                <a:latin typeface="Quattrocento Sans" panose="020B0502050000020003" pitchFamily="34" charset="0"/>
              </a:rPr>
              <a:t>diskriminasi</a:t>
            </a:r>
            <a:r>
              <a:rPr lang="en-ID" sz="2000" dirty="0">
                <a:latin typeface="Quattrocento Sans" panose="020B0502050000020003" pitchFamily="34" charset="0"/>
              </a:rPr>
              <a:t>, </a:t>
            </a:r>
            <a:r>
              <a:rPr lang="en-ID" sz="2000" dirty="0" err="1">
                <a:latin typeface="Quattrocento Sans" panose="020B0502050000020003" pitchFamily="34" charset="0"/>
              </a:rPr>
              <a:t>Setiap</a:t>
            </a:r>
            <a:r>
              <a:rPr lang="en-ID" sz="2000" dirty="0">
                <a:latin typeface="Quattrocento Sans" panose="020B0502050000020003" pitchFamily="34" charset="0"/>
              </a:rPr>
              <a:t> </a:t>
            </a:r>
            <a:r>
              <a:rPr lang="en-ID" sz="2000" dirty="0" err="1">
                <a:latin typeface="Quattrocento Sans" panose="020B0502050000020003" pitchFamily="34" charset="0"/>
              </a:rPr>
              <a:t>insan</a:t>
            </a:r>
            <a:r>
              <a:rPr lang="en-ID" sz="2000" dirty="0">
                <a:latin typeface="Quattrocento Sans" panose="020B0502050000020003" pitchFamily="34" charset="0"/>
              </a:rPr>
              <a:t> punya jati </a:t>
            </a:r>
            <a:r>
              <a:rPr lang="en-ID" sz="2000" dirty="0" err="1">
                <a:latin typeface="Quattrocento Sans" panose="020B0502050000020003" pitchFamily="34" charset="0"/>
              </a:rPr>
              <a:t>diri</a:t>
            </a:r>
            <a:r>
              <a:rPr lang="en-ID" sz="2000" dirty="0">
                <a:latin typeface="Quattrocento Sans" panose="020B0502050000020003" pitchFamily="34" charset="0"/>
              </a:rPr>
              <a:t>.</a:t>
            </a:r>
            <a:br>
              <a:rPr lang="en-ID" sz="2000" dirty="0">
                <a:latin typeface="Quattrocento Sans" panose="020B0502050000020003" pitchFamily="34" charset="0"/>
              </a:rPr>
            </a:br>
            <a:br>
              <a:rPr lang="en-ID" sz="2000" dirty="0">
                <a:latin typeface="Quattrocento Sans" panose="020B0502050000020003" pitchFamily="34" charset="0"/>
              </a:rPr>
            </a:br>
            <a:r>
              <a:rPr lang="en-ID" sz="2000" dirty="0" err="1">
                <a:latin typeface="Quattrocento Sans" panose="020B0502050000020003" pitchFamily="34" charset="0"/>
              </a:rPr>
              <a:t>Matahari</a:t>
            </a:r>
            <a:r>
              <a:rPr lang="en-ID" sz="2000" dirty="0">
                <a:latin typeface="Quattrocento Sans" panose="020B0502050000020003" pitchFamily="34" charset="0"/>
              </a:rPr>
              <a:t> </a:t>
            </a:r>
            <a:r>
              <a:rPr lang="en-ID" sz="2000" dirty="0" err="1">
                <a:latin typeface="Quattrocento Sans" panose="020B0502050000020003" pitchFamily="34" charset="0"/>
              </a:rPr>
              <a:t>terbit</a:t>
            </a:r>
            <a:r>
              <a:rPr lang="en-ID" sz="2000" dirty="0">
                <a:latin typeface="Quattrocento Sans" panose="020B0502050000020003" pitchFamily="34" charset="0"/>
              </a:rPr>
              <a:t> di </a:t>
            </a:r>
            <a:r>
              <a:rPr lang="en-ID" sz="2000" dirty="0" err="1">
                <a:latin typeface="Quattrocento Sans" panose="020B0502050000020003" pitchFamily="34" charset="0"/>
              </a:rPr>
              <a:t>ufuk</a:t>
            </a:r>
            <a:r>
              <a:rPr lang="en-ID" sz="2000" dirty="0">
                <a:latin typeface="Quattrocento Sans" panose="020B0502050000020003" pitchFamily="34" charset="0"/>
              </a:rPr>
              <a:t> </a:t>
            </a:r>
            <a:r>
              <a:rPr lang="en-ID" sz="2000" dirty="0" err="1">
                <a:latin typeface="Quattrocento Sans" panose="020B0502050000020003" pitchFamily="34" charset="0"/>
              </a:rPr>
              <a:t>timur</a:t>
            </a:r>
            <a:r>
              <a:rPr lang="en-ID" sz="2000" dirty="0">
                <a:latin typeface="Quattrocento Sans" panose="020B0502050000020003" pitchFamily="34" charset="0"/>
              </a:rPr>
              <a:t>, </a:t>
            </a:r>
            <a:r>
              <a:rPr lang="en-ID" sz="2000" dirty="0" err="1">
                <a:latin typeface="Quattrocento Sans" panose="020B0502050000020003" pitchFamily="34" charset="0"/>
              </a:rPr>
              <a:t>Sinarnya</a:t>
            </a:r>
            <a:r>
              <a:rPr lang="en-ID" sz="2000" dirty="0">
                <a:latin typeface="Quattrocento Sans" panose="020B0502050000020003" pitchFamily="34" charset="0"/>
              </a:rPr>
              <a:t> </a:t>
            </a:r>
            <a:r>
              <a:rPr lang="en-ID" sz="2000" dirty="0" err="1">
                <a:latin typeface="Quattrocento Sans" panose="020B0502050000020003" pitchFamily="34" charset="0"/>
              </a:rPr>
              <a:t>hangat</a:t>
            </a:r>
            <a:r>
              <a:rPr lang="en-ID" sz="2000" dirty="0">
                <a:latin typeface="Quattrocento Sans" panose="020B0502050000020003" pitchFamily="34" charset="0"/>
              </a:rPr>
              <a:t> </a:t>
            </a:r>
            <a:r>
              <a:rPr lang="en-ID" sz="2000" dirty="0" err="1">
                <a:latin typeface="Quattrocento Sans" panose="020B0502050000020003" pitchFamily="34" charset="0"/>
              </a:rPr>
              <a:t>penuh</a:t>
            </a:r>
            <a:r>
              <a:rPr lang="en-ID" sz="2000" dirty="0">
                <a:latin typeface="Quattrocento Sans" panose="020B0502050000020003" pitchFamily="34" charset="0"/>
              </a:rPr>
              <a:t> </a:t>
            </a:r>
            <a:r>
              <a:rPr lang="en-ID" sz="2000" dirty="0" err="1">
                <a:latin typeface="Quattrocento Sans" panose="020B0502050000020003" pitchFamily="34" charset="0"/>
              </a:rPr>
              <a:t>harapan</a:t>
            </a:r>
            <a:r>
              <a:rPr lang="en-ID" sz="2000" dirty="0">
                <a:latin typeface="Quattrocento Sans" panose="020B0502050000020003" pitchFamily="34" charset="0"/>
              </a:rPr>
              <a:t>. Bersama </a:t>
            </a:r>
            <a:r>
              <a:rPr lang="en-ID" sz="2000" dirty="0" err="1">
                <a:latin typeface="Quattrocento Sans" panose="020B0502050000020003" pitchFamily="34" charset="0"/>
              </a:rPr>
              <a:t>kita</a:t>
            </a:r>
            <a:r>
              <a:rPr lang="en-ID" sz="2000" dirty="0">
                <a:latin typeface="Quattrocento Sans" panose="020B0502050000020003" pitchFamily="34" charset="0"/>
              </a:rPr>
              <a:t> </a:t>
            </a:r>
            <a:r>
              <a:rPr lang="en-ID" sz="2000" dirty="0" err="1">
                <a:latin typeface="Quattrocento Sans" panose="020B0502050000020003" pitchFamily="34" charset="0"/>
              </a:rPr>
              <a:t>bisa</a:t>
            </a:r>
            <a:r>
              <a:rPr lang="en-ID" sz="2000" dirty="0">
                <a:latin typeface="Quattrocento Sans" panose="020B0502050000020003" pitchFamily="34" charset="0"/>
              </a:rPr>
              <a:t> </a:t>
            </a:r>
            <a:r>
              <a:rPr lang="en-ID" sz="2000" dirty="0" err="1">
                <a:latin typeface="Quattrocento Sans" panose="020B0502050000020003" pitchFamily="34" charset="0"/>
              </a:rPr>
              <a:t>makmur</a:t>
            </a:r>
            <a:r>
              <a:rPr lang="en-ID" sz="2000" dirty="0">
                <a:latin typeface="Quattrocento Sans" panose="020B0502050000020003" pitchFamily="34" charset="0"/>
              </a:rPr>
              <a:t>, Dalam </a:t>
            </a:r>
            <a:r>
              <a:rPr lang="en-ID" sz="2000" dirty="0" err="1">
                <a:latin typeface="Quattrocento Sans" panose="020B0502050000020003" pitchFamily="34" charset="0"/>
              </a:rPr>
              <a:t>kesetaraan</a:t>
            </a:r>
            <a:r>
              <a:rPr lang="en-ID" sz="2000" dirty="0">
                <a:latin typeface="Quattrocento Sans" panose="020B0502050000020003" pitchFamily="34" charset="0"/>
              </a:rPr>
              <a:t> dan </a:t>
            </a:r>
            <a:r>
              <a:rPr lang="en-ID" sz="2000" dirty="0" err="1">
                <a:latin typeface="Quattrocento Sans" panose="020B0502050000020003" pitchFamily="34" charset="0"/>
              </a:rPr>
              <a:t>keadilan</a:t>
            </a:r>
            <a:r>
              <a:rPr lang="en-ID" sz="2000" dirty="0">
                <a:latin typeface="Quattrocento Sans" panose="020B0502050000020003" pitchFamily="34" charset="0"/>
              </a:rPr>
              <a:t>.</a:t>
            </a:r>
            <a:br>
              <a:rPr lang="en-ID" sz="2000" b="1" dirty="0">
                <a:latin typeface="Quattrocento Sans" panose="020B0502050000020003" pitchFamily="34" charset="0"/>
              </a:rPr>
            </a:br>
            <a:br>
              <a:rPr lang="en-ID" sz="2400" b="1" dirty="0">
                <a:latin typeface="Quattrocento Sans" panose="020B0502050000020003" pitchFamily="34" charset="0"/>
              </a:rPr>
            </a:br>
            <a:endParaRPr lang="en-ID" sz="2400" b="1" dirty="0">
              <a:latin typeface="Quattrocento Sans" panose="020B0502050000020003" pitchFamily="34" charset="0"/>
            </a:endParaRPr>
          </a:p>
        </p:txBody>
      </p:sp>
    </p:spTree>
    <p:extLst>
      <p:ext uri="{BB962C8B-B14F-4D97-AF65-F5344CB8AC3E}">
        <p14:creationId xmlns:p14="http://schemas.microsoft.com/office/powerpoint/2010/main" val="3419381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2614</TotalTime>
  <Words>2653</Words>
  <Application>Microsoft Office PowerPoint</Application>
  <PresentationFormat>Widescreen</PresentationFormat>
  <Paragraphs>330</Paragraphs>
  <Slides>15</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Quattrocento Sans</vt:lpstr>
      <vt:lpstr>Segoe UI Black</vt:lpstr>
      <vt:lpstr>Office Theme</vt:lpstr>
      <vt:lpstr> Kelembagaan Pokdakan Berbasis Gender</vt:lpstr>
      <vt:lpstr>Rencana Pembelajaran</vt:lpstr>
      <vt:lpstr>PowerPoint Presentation</vt:lpstr>
      <vt:lpstr>Urgensi Kelembagaan Pokdakan Udang Vaname</vt:lpstr>
      <vt:lpstr>Urgensi Keterlibatan Perempuan Sebagai  Pengurus dan Anggota Pokdakan Udang Vaname</vt:lpstr>
      <vt:lpstr>Eksisting Pengurus Perempuan Pada Pokdakan Inti</vt:lpstr>
      <vt:lpstr> Eksisting Anggota Perempuan  Pada Pokdakan </vt:lpstr>
      <vt:lpstr>Apa Tugas Fasilitator?</vt:lpstr>
      <vt:lpstr> Prinsip Dasar  Kepengurusan Pokdakan  </vt:lpstr>
      <vt:lpstr> Struktur Kepengurusan Pokdakan  </vt:lpstr>
      <vt:lpstr> Tugas Pengurus Pokdakan </vt:lpstr>
      <vt:lpstr> Tugas Pengurus Pokdakan Lanjutan </vt:lpstr>
      <vt:lpstr> Tugas Pengurus Pokdakan Lanjutan </vt:lpstr>
      <vt:lpstr> Tugas Pengurus Pokdakan Lanjutan </vt:lpstr>
      <vt:lpstr>   Air laut tenang berkilau indah, Perahu melaju tak kenal lelah. Perempuan hadir penuh gagah, Pokdakan maju, semakin berfaedah.  Tambak bersih hasil melimpah, Kerja bersama penuh semangat. Perempuan berdaya tiada lelah, Udang vaname pun makin kuat.  Pergi ke hutan memetik jambu, Jambu matang ranum di pohon. Perempuan maju, bangsa pun maju, Setara hak, adil kesempatan!  Semilir angin menyapa petani, Di sawah luas di bawah mentari. Perempuan cerdas dan mandiri, Adalah kunci perubahan hakiki.  Pergi ke pasar beli rambutan, Singgah sebentar beli ketupat. Hargai semua tanpa perbedaan, Hak setara jangan terlewat.  Burung merpati terbang tinggi, Hinggap manis di ranting jati. Jangan biarkan diskriminasi, Setiap insan punya jati diri.  Matahari terbit di ufuk timur, Sinarnya hangat penuh harapan. Bersama kita bisa makmur, Dalam kesetaraan dan keadilan.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Ratna Laelasari</dc:creator>
  <cp:lastModifiedBy>Ratna Laelasari</cp:lastModifiedBy>
  <cp:revision>113</cp:revision>
  <dcterms:created xsi:type="dcterms:W3CDTF">2025-03-13T01:59:13Z</dcterms:created>
  <dcterms:modified xsi:type="dcterms:W3CDTF">2025-05-15T08:07:19Z</dcterms:modified>
</cp:coreProperties>
</file>